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42" r:id="rId2"/>
    <p:sldId id="393" r:id="rId3"/>
    <p:sldId id="453" r:id="rId4"/>
    <p:sldId id="400" r:id="rId5"/>
    <p:sldId id="478" r:id="rId6"/>
    <p:sldId id="440" r:id="rId7"/>
    <p:sldId id="444" r:id="rId8"/>
    <p:sldId id="502" r:id="rId9"/>
    <p:sldId id="503" r:id="rId10"/>
    <p:sldId id="411" r:id="rId11"/>
    <p:sldId id="452" r:id="rId12"/>
    <p:sldId id="438" r:id="rId13"/>
    <p:sldId id="439" r:id="rId14"/>
    <p:sldId id="445" r:id="rId15"/>
    <p:sldId id="446" r:id="rId16"/>
    <p:sldId id="448" r:id="rId17"/>
    <p:sldId id="447" r:id="rId18"/>
    <p:sldId id="431" r:id="rId19"/>
    <p:sldId id="433" r:id="rId20"/>
    <p:sldId id="451" r:id="rId21"/>
    <p:sldId id="449" r:id="rId22"/>
    <p:sldId id="450" r:id="rId23"/>
    <p:sldId id="434" r:id="rId24"/>
    <p:sldId id="427" r:id="rId25"/>
    <p:sldId id="436" r:id="rId26"/>
    <p:sldId id="418" r:id="rId27"/>
    <p:sldId id="422" r:id="rId28"/>
    <p:sldId id="424" r:id="rId29"/>
  </p:sldIdLst>
  <p:sldSz cx="9144000" cy="5715000" type="screen16x10"/>
  <p:notesSz cx="10233025" cy="7102475"/>
  <p:embeddedFontLst>
    <p:embeddedFont>
      <p:font typeface="Helvetica" panose="020B0604020202020204" pitchFamily="34" charset="0"/>
      <p:regular r:id="rId32"/>
      <p:bold r:id="rId33"/>
      <p:italic r:id="rId34"/>
      <p:boldItalic r:id="rId35"/>
    </p:embeddedFont>
    <p:embeddedFont>
      <p:font typeface="华文行楷" panose="0201080004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zh-CN"/>
    </a:defPPr>
    <a:lvl1pPr algn="l" defTabSz="84772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1pPr>
    <a:lvl2pPr marL="457200" algn="l" defTabSz="84772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2pPr>
    <a:lvl3pPr marL="914400" algn="l" defTabSz="84772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3pPr>
    <a:lvl4pPr marL="1371600" algn="l" defTabSz="84772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4pPr>
    <a:lvl5pPr marL="1828800" algn="l" defTabSz="84772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panose="020B0604020202020204" pitchFamily="34" charset="0"/>
        <a:ea typeface="宋体" panose="02010600030101010101" pitchFamily="2" charset="-122"/>
        <a:cs typeface="+mn-cs"/>
        <a:sym typeface="Calibri" panose="020F0502020204030204" pitchFamily="34" charset="0"/>
      </a:defRPr>
    </a:lvl9pPr>
  </p:defaultTextStyle>
  <p:extLs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92"/>
    <a:srgbClr val="E8E8E8"/>
    <a:srgbClr val="00FF99"/>
    <a:srgbClr val="1F63A1"/>
    <a:srgbClr val="188239"/>
    <a:srgbClr val="064F93"/>
    <a:srgbClr val="FFFF99"/>
    <a:srgbClr val="9999FF"/>
    <a:srgbClr val="EAEAEA"/>
    <a:srgbClr val="26E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5" autoAdjust="0"/>
    <p:restoredTop sz="94434" autoAdjust="0"/>
  </p:normalViewPr>
  <p:slideViewPr>
    <p:cSldViewPr snapToGrid="0">
      <p:cViewPr varScale="1">
        <p:scale>
          <a:sx n="77" d="100"/>
          <a:sy n="77" d="100"/>
        </p:scale>
        <p:origin x="-1060" y="-56"/>
      </p:cViewPr>
      <p:guideLst>
        <p:guide orient="horz" pos="1800"/>
        <p:guide pos="2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-1860" y="-68"/>
      </p:cViewPr>
      <p:guideLst>
        <p:guide orient="horz" pos="2237"/>
        <p:guide pos="32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enovo\Desktop\&#25308;&#35775;&#35745;&#21010;&#19982;&#25163;&#3129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3.7554842872568701E-3"/>
                  <c:y val="-0.20730626907953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997155529973901E-4"/>
                  <c:y val="-0.229958046413541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7809140152156099E-3"/>
                  <c:y val="-0.25989582030648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665034402982E-3"/>
                  <c:y val="-0.279962719624460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731620822292896E-3"/>
                  <c:y val="-0.344767649269597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1002696294391699E-2"/>
                  <c:y val="-0.3740767117445050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600" b="0" i="0" u="none" strike="noStrike" kern="1200" baseline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defRPr>
                    </a:pPr>
                    <a:r>
                      <a:rPr lang="en-US" altLang="en-US" dirty="0" smtClean="0"/>
                      <a:t>27</a:t>
                    </a:r>
                    <a:endParaRPr lang="en-US" alt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20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Sheet3!$A$2:$F$2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Sheet3!$A$3:$F$3</c:f>
              <c:numCache>
                <c:formatCode>General</c:formatCode>
                <c:ptCount val="6"/>
                <c:pt idx="0">
                  <c:v>11.5</c:v>
                </c:pt>
                <c:pt idx="1">
                  <c:v>13</c:v>
                </c:pt>
                <c:pt idx="2">
                  <c:v>15</c:v>
                </c:pt>
                <c:pt idx="3">
                  <c:v>16</c:v>
                </c:pt>
                <c:pt idx="4">
                  <c:v>23</c:v>
                </c:pt>
                <c:pt idx="5">
                  <c:v>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5091584"/>
        <c:axId val="205093120"/>
      </c:barChart>
      <c:catAx>
        <c:axId val="20509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205093120"/>
        <c:crosses val="autoZero"/>
        <c:auto val="1"/>
        <c:lblAlgn val="ctr"/>
        <c:lblOffset val="100"/>
        <c:noMultiLvlLbl val="0"/>
      </c:catAx>
      <c:valAx>
        <c:axId val="205093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20509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lang="zh-CN" sz="1600">
          <a:latin typeface="+mn-ea"/>
          <a:ea typeface="+mn-ea"/>
        </a:defRPr>
      </a:pPr>
      <a:endParaRPr lang="zh-CN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311" cy="355124"/>
          </a:xfrm>
          <a:prstGeom prst="rect">
            <a:avLst/>
          </a:prstGeom>
        </p:spPr>
        <p:txBody>
          <a:bodyPr vert="horz" lIns="99028" tIns="49514" rIns="99028" bIns="49514" rtlCol="0"/>
          <a:lstStyle>
            <a:lvl1pPr algn="l" eaLnBrk="1" hangingPunct="1">
              <a:defRPr sz="13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796940" y="1"/>
            <a:ext cx="4434311" cy="355124"/>
          </a:xfrm>
          <a:prstGeom prst="rect">
            <a:avLst/>
          </a:prstGeom>
        </p:spPr>
        <p:txBody>
          <a:bodyPr vert="horz" lIns="99028" tIns="49514" rIns="99028" bIns="49514" rtlCol="0"/>
          <a:lstStyle>
            <a:lvl1pPr algn="r" eaLnBrk="1" hangingPunct="1">
              <a:defRPr sz="13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1F5360A0-68C3-45C1-AC78-EC364F01FDB6}" type="datetimeFigureOut">
              <a:rPr lang="zh-CN" altLang="en-US"/>
              <a:t>2021-02-20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745708"/>
            <a:ext cx="4434311" cy="355124"/>
          </a:xfrm>
          <a:prstGeom prst="rect">
            <a:avLst/>
          </a:prstGeom>
        </p:spPr>
        <p:txBody>
          <a:bodyPr vert="horz" lIns="99028" tIns="49514" rIns="99028" bIns="49514" rtlCol="0" anchor="b"/>
          <a:lstStyle>
            <a:lvl1pPr algn="l" eaLnBrk="1" hangingPunct="1">
              <a:defRPr sz="13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796940" y="6745708"/>
            <a:ext cx="4434311" cy="355124"/>
          </a:xfrm>
          <a:prstGeom prst="rect">
            <a:avLst/>
          </a:prstGeom>
        </p:spPr>
        <p:txBody>
          <a:bodyPr vert="horz" wrap="square" lIns="99028" tIns="49514" rIns="99028" bIns="49514" numCol="1" anchor="b" anchorCtr="0" compatLnSpc="1"/>
          <a:lstStyle>
            <a:lvl1pPr algn="r" eaLnBrk="1" hangingPunct="1">
              <a:defRPr sz="1300" smtClean="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9E0368C-46AB-4811-B7B1-2F590C6EE7C9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7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0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6088" y="531813"/>
            <a:ext cx="4260850" cy="2663825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6147" name="Shape 31"/>
          <p:cNvSpPr>
            <a:spLocks noGrp="1"/>
          </p:cNvSpPr>
          <p:nvPr>
            <p:ph type="body" sz="quarter" idx="1"/>
          </p:nvPr>
        </p:nvSpPr>
        <p:spPr bwMode="auto">
          <a:xfrm>
            <a:off x="1364405" y="3373677"/>
            <a:ext cx="7504218" cy="319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9028" tIns="49514" rIns="99028" bIns="49514" numCol="1" anchor="t" anchorCtr="0" compatLnSpc="1"/>
          <a:lstStyle/>
          <a:p>
            <a:pPr lvl="0"/>
            <a:endParaRPr lang="zh-CN" altLang="zh-CN" smtClean="0"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9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300"/>
      </a:spcBef>
      <a:spcAft>
        <a:spcPct val="0"/>
      </a:spcAft>
      <a:defRPr sz="11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1pPr>
    <a:lvl2pPr marL="742950" indent="-285750" algn="l" rtl="0" eaLnBrk="0" fontAlgn="base" hangingPunct="0">
      <a:spcBef>
        <a:spcPts val="300"/>
      </a:spcBef>
      <a:spcAft>
        <a:spcPct val="0"/>
      </a:spcAft>
      <a:defRPr sz="11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2pPr>
    <a:lvl3pPr marL="1143000" indent="-228600" algn="l" rtl="0" eaLnBrk="0" fontAlgn="base" hangingPunct="0">
      <a:spcBef>
        <a:spcPts val="300"/>
      </a:spcBef>
      <a:spcAft>
        <a:spcPct val="0"/>
      </a:spcAft>
      <a:defRPr sz="11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3pPr>
    <a:lvl4pPr marL="1600200" indent="-228600" algn="l" rtl="0" eaLnBrk="0" fontAlgn="base" hangingPunct="0">
      <a:spcBef>
        <a:spcPts val="300"/>
      </a:spcBef>
      <a:spcAft>
        <a:spcPct val="0"/>
      </a:spcAft>
      <a:defRPr sz="11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4pPr>
    <a:lvl5pPr marL="2057400" indent="-228600" algn="l" rtl="0" eaLnBrk="0" fontAlgn="base" hangingPunct="0">
      <a:spcBef>
        <a:spcPts val="300"/>
      </a:spcBef>
      <a:spcAft>
        <a:spcPct val="0"/>
      </a:spcAft>
      <a:defRPr sz="1100">
        <a:solidFill>
          <a:schemeClr val="tx1"/>
        </a:solidFill>
        <a:latin typeface="+mj-lt"/>
        <a:ea typeface="+mj-ea"/>
        <a:cs typeface="+mj-cs"/>
        <a:sym typeface="Calibri" panose="020F0502020204030204" pitchFamily="34" charset="0"/>
      </a:defRPr>
    </a:lvl5pPr>
    <a:lvl6pPr indent="1143000" latinLnBrk="0">
      <a:spcBef>
        <a:spcPts val="300"/>
      </a:spcBef>
      <a:defRPr sz="1100">
        <a:latin typeface="+mj-lt"/>
        <a:ea typeface="+mj-ea"/>
        <a:cs typeface="+mj-cs"/>
        <a:sym typeface="Calibri" panose="020F0502020204030204"/>
      </a:defRPr>
    </a:lvl6pPr>
    <a:lvl7pPr indent="1371600" latinLnBrk="0">
      <a:spcBef>
        <a:spcPts val="300"/>
      </a:spcBef>
      <a:defRPr sz="1100">
        <a:latin typeface="+mj-lt"/>
        <a:ea typeface="+mj-ea"/>
        <a:cs typeface="+mj-cs"/>
        <a:sym typeface="Calibri" panose="020F0502020204030204"/>
      </a:defRPr>
    </a:lvl7pPr>
    <a:lvl8pPr indent="1600200" latinLnBrk="0">
      <a:spcBef>
        <a:spcPts val="300"/>
      </a:spcBef>
      <a:defRPr sz="1100">
        <a:latin typeface="+mj-lt"/>
        <a:ea typeface="+mj-ea"/>
        <a:cs typeface="+mj-cs"/>
        <a:sym typeface="Calibri" panose="020F0502020204030204"/>
      </a:defRPr>
    </a:lvl8pPr>
    <a:lvl9pPr indent="1828800" latinLnBrk="0">
      <a:spcBef>
        <a:spcPts val="300"/>
      </a:spcBef>
      <a:defRPr sz="11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红条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234950"/>
            <a:ext cx="5978525" cy="290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4" name="云路标志全.png"/>
          <p:cNvPicPr>
            <a:picLocks noChangeAspect="1"/>
          </p:cNvPicPr>
          <p:nvPr userDrawn="1"/>
        </p:nvPicPr>
        <p:blipFill>
          <a:blip r:embed="rId3" cstate="print"/>
          <a:srcRect l="12060" b="-9153"/>
          <a:stretch>
            <a:fillRect/>
          </a:stretch>
        </p:blipFill>
        <p:spPr bwMode="auto">
          <a:xfrm>
            <a:off x="6374429" y="234967"/>
            <a:ext cx="1954457" cy="31017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" name="直角三角形 4"/>
          <p:cNvSpPr/>
          <p:nvPr userDrawn="1"/>
        </p:nvSpPr>
        <p:spPr>
          <a:xfrm>
            <a:off x="6172209" y="263788"/>
            <a:ext cx="180000" cy="252000"/>
          </a:xfrm>
          <a:prstGeom prst="rtTriangle">
            <a:avLst/>
          </a:prstGeom>
          <a:solidFill>
            <a:srgbClr val="084F92"/>
          </a:solidFill>
          <a:ln w="25400" cap="flat">
            <a:noFill/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84F92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6" name="直角三角形 5"/>
          <p:cNvSpPr/>
          <p:nvPr userDrawn="1"/>
        </p:nvSpPr>
        <p:spPr>
          <a:xfrm flipH="1">
            <a:off x="5955346" y="266751"/>
            <a:ext cx="180000" cy="252000"/>
          </a:xfrm>
          <a:prstGeom prst="rtTriangle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84F92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7" name="Shape 20"/>
          <p:cNvSpPr>
            <a:spLocks noChangeArrowheads="1"/>
          </p:cNvSpPr>
          <p:nvPr userDrawn="1"/>
        </p:nvSpPr>
        <p:spPr bwMode="auto">
          <a:xfrm>
            <a:off x="0" y="5468938"/>
            <a:ext cx="6654800" cy="246062"/>
          </a:xfrm>
          <a:prstGeom prst="rect">
            <a:avLst/>
          </a:prstGeom>
          <a:solidFill>
            <a:srgbClr val="085196"/>
          </a:solidFill>
          <a:ln>
            <a:noFill/>
          </a:ln>
        </p:spPr>
        <p:txBody>
          <a:bodyPr lIns="45718" tIns="45718" rIns="45718" bIns="45718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 eaLnBrk="1">
              <a:defRPr/>
            </a:pPr>
            <a:endParaRPr lang="zh-CN" altLang="zh-CN" sz="1800" b="1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Shape 21"/>
          <p:cNvSpPr>
            <a:spLocks noChangeArrowheads="1"/>
          </p:cNvSpPr>
          <p:nvPr userDrawn="1"/>
        </p:nvSpPr>
        <p:spPr bwMode="auto">
          <a:xfrm>
            <a:off x="6654800" y="5468938"/>
            <a:ext cx="2489200" cy="246062"/>
          </a:xfrm>
          <a:prstGeom prst="rect">
            <a:avLst/>
          </a:prstGeom>
          <a:solidFill>
            <a:srgbClr val="B71D26"/>
          </a:solidFill>
          <a:ln>
            <a:noFill/>
          </a:ln>
        </p:spPr>
        <p:txBody>
          <a:bodyPr lIns="45718" tIns="45718" rIns="45718" bIns="45718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 eaLnBrk="1">
              <a:defRPr/>
            </a:pPr>
            <a:endParaRPr lang="zh-CN" altLang="zh-CN" sz="1800" b="1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10"/>
          </p:nvPr>
        </p:nvSpPr>
        <p:spPr>
          <a:xfrm>
            <a:off x="7578670" y="5468938"/>
            <a:ext cx="1565329" cy="246062"/>
          </a:xfrm>
        </p:spPr>
        <p:txBody>
          <a:bodyPr/>
          <a:lstStyle/>
          <a:p>
            <a:pPr>
              <a:defRPr/>
            </a:pPr>
            <a:fld id="{9BD0A223-4E93-4312-A0C3-2079F0E5C0D0}" type="slidenum">
              <a:rPr lang="zh-CN" altLang="zh-CN" smtClean="0"/>
              <a:t>‹#›</a:t>
            </a:fld>
            <a:endParaRPr lang="zh-CN" altLang="zh-CN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云路标志全.png"/>
          <p:cNvPicPr>
            <a:picLocks noChangeAspect="1"/>
          </p:cNvPicPr>
          <p:nvPr userDrawn="1"/>
        </p:nvPicPr>
        <p:blipFill>
          <a:blip r:embed="rId2" cstate="print"/>
          <a:srcRect l="12060" b="-9153"/>
          <a:stretch>
            <a:fillRect/>
          </a:stretch>
        </p:blipFill>
        <p:spPr bwMode="auto">
          <a:xfrm>
            <a:off x="6374429" y="234967"/>
            <a:ext cx="1954457" cy="31017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" name="直角三角形 4"/>
          <p:cNvSpPr/>
          <p:nvPr userDrawn="1"/>
        </p:nvSpPr>
        <p:spPr>
          <a:xfrm>
            <a:off x="6172209" y="263788"/>
            <a:ext cx="180000" cy="252000"/>
          </a:xfrm>
          <a:prstGeom prst="rtTriangle">
            <a:avLst/>
          </a:prstGeom>
          <a:solidFill>
            <a:srgbClr val="084F92"/>
          </a:solidFill>
          <a:ln w="25400" cap="flat">
            <a:noFill/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84F92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6" name="直角三角形 5"/>
          <p:cNvSpPr/>
          <p:nvPr userDrawn="1"/>
        </p:nvSpPr>
        <p:spPr>
          <a:xfrm flipH="1">
            <a:off x="5955346" y="266751"/>
            <a:ext cx="180000" cy="252000"/>
          </a:xfrm>
          <a:prstGeom prst="rtTriangle">
            <a:avLst/>
          </a:prstGeom>
          <a:solidFill>
            <a:srgbClr val="C00000"/>
          </a:solidFill>
          <a:ln w="25400" cap="flat">
            <a:noFill/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84F92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pic>
        <p:nvPicPr>
          <p:cNvPr id="7" name="红条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234950"/>
            <a:ext cx="5978525" cy="290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8" name="Shape 20"/>
          <p:cNvSpPr>
            <a:spLocks noChangeArrowheads="1"/>
          </p:cNvSpPr>
          <p:nvPr userDrawn="1"/>
        </p:nvSpPr>
        <p:spPr bwMode="auto">
          <a:xfrm>
            <a:off x="0" y="5468938"/>
            <a:ext cx="6654800" cy="246062"/>
          </a:xfrm>
          <a:prstGeom prst="rect">
            <a:avLst/>
          </a:prstGeom>
          <a:solidFill>
            <a:srgbClr val="085196"/>
          </a:solidFill>
          <a:ln>
            <a:noFill/>
          </a:ln>
        </p:spPr>
        <p:txBody>
          <a:bodyPr lIns="45718" tIns="45718" rIns="45718" bIns="45718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 eaLnBrk="1">
              <a:defRPr/>
            </a:pPr>
            <a:endParaRPr lang="zh-CN" altLang="zh-CN" sz="1800" b="1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hape 21"/>
          <p:cNvSpPr>
            <a:spLocks noChangeArrowheads="1"/>
          </p:cNvSpPr>
          <p:nvPr userDrawn="1"/>
        </p:nvSpPr>
        <p:spPr bwMode="auto">
          <a:xfrm>
            <a:off x="6654800" y="5468938"/>
            <a:ext cx="2489200" cy="246062"/>
          </a:xfrm>
          <a:prstGeom prst="rect">
            <a:avLst/>
          </a:prstGeom>
          <a:solidFill>
            <a:srgbClr val="B71D26"/>
          </a:solidFill>
          <a:ln>
            <a:noFill/>
          </a:ln>
        </p:spPr>
        <p:txBody>
          <a:bodyPr lIns="45718" tIns="45718" rIns="45718" bIns="45718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defTabSz="914400" eaLnBrk="1">
              <a:defRPr/>
            </a:pPr>
            <a:endParaRPr lang="zh-CN" altLang="zh-CN" sz="1800" b="1" smtClean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投影片編號版面配置區 4"/>
          <p:cNvSpPr>
            <a:spLocks noGrp="1"/>
          </p:cNvSpPr>
          <p:nvPr>
            <p:ph type="sldNum" sz="quarter" idx="10"/>
          </p:nvPr>
        </p:nvSpPr>
        <p:spPr>
          <a:xfrm>
            <a:off x="7578670" y="5468938"/>
            <a:ext cx="1565329" cy="246062"/>
          </a:xfrm>
        </p:spPr>
        <p:txBody>
          <a:bodyPr/>
          <a:lstStyle/>
          <a:p>
            <a:pPr>
              <a:defRPr/>
            </a:pPr>
            <a:fld id="{9BD0A223-4E93-4312-A0C3-2079F0E5C0D0}" type="slidenum">
              <a:rPr lang="zh-CN" altLang="zh-CN" smtClean="0"/>
              <a:t>‹#›</a:t>
            </a:fld>
            <a:endParaRPr lang="zh-CN" altLang="zh-C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6931" y="5296707"/>
            <a:ext cx="2134138" cy="304901"/>
          </a:xfrm>
          <a:prstGeom prst="rect">
            <a:avLst/>
          </a:prstGeom>
        </p:spPr>
        <p:txBody>
          <a:bodyPr lIns="75465" tIns="37733" rIns="75465" bIns="37733"/>
          <a:lstStyle>
            <a:lvl1pPr>
              <a:defRPr/>
            </a:lvl1pPr>
          </a:lstStyle>
          <a:p>
            <a:pPr>
              <a:defRPr/>
            </a:pPr>
            <a:fld id="{63E6BD5B-A310-4C8F-A0C1-AF6A195550D6}" type="datetime1">
              <a:rPr lang="zh-CN" altLang="en-US"/>
              <a:t>2021-02-20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604" y="5296707"/>
            <a:ext cx="2894794" cy="304901"/>
          </a:xfrm>
          <a:prstGeom prst="rect">
            <a:avLst/>
          </a:prstGeom>
        </p:spPr>
        <p:txBody>
          <a:bodyPr lIns="75465" tIns="37733" rIns="75465" bIns="37733"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2"/>
          <p:cNvSpPr>
            <a:spLocks noGrp="1"/>
          </p:cNvSpPr>
          <p:nvPr>
            <p:ph type="title"/>
          </p:nvPr>
        </p:nvSpPr>
        <p:spPr bwMode="auto">
          <a:xfrm>
            <a:off x="1370013" y="641350"/>
            <a:ext cx="7315200" cy="1390650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wrap="square" lIns="45719" tIns="45720" rIns="45719" bIns="45720" numCol="1" anchor="ctr" anchorCtr="0" compatLnSpc="1"/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标题文本</a:t>
            </a:r>
          </a:p>
        </p:txBody>
      </p:sp>
      <p:sp>
        <p:nvSpPr>
          <p:cNvPr id="2051" name="Shape 3"/>
          <p:cNvSpPr>
            <a:spLocks noGrp="1"/>
          </p:cNvSpPr>
          <p:nvPr>
            <p:ph type="body" idx="1"/>
          </p:nvPr>
        </p:nvSpPr>
        <p:spPr bwMode="auto">
          <a:xfrm>
            <a:off x="5103813" y="2032000"/>
            <a:ext cx="3581400" cy="3683000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wrap="square" lIns="45719" tIns="45720" rIns="45719" bIns="45720" numCol="1" anchor="t" anchorCtr="0" compatLnSpc="1"/>
          <a:lstStyle/>
          <a:p>
            <a:pPr lvl="0"/>
            <a:r>
              <a:rPr lang="zh-CN" altLang="zh-CN" smtClean="0">
                <a:sym typeface="Arial" panose="020B0604020202020204" pitchFamily="34" charset="0"/>
              </a:rPr>
              <a:t>正文级别 1</a:t>
            </a:r>
          </a:p>
          <a:p>
            <a:pPr lvl="1"/>
            <a:r>
              <a:rPr lang="zh-CN" altLang="zh-CN" smtClean="0">
                <a:sym typeface="Arial" panose="020B0604020202020204" pitchFamily="34" charset="0"/>
              </a:rPr>
              <a:t>正文级别 2</a:t>
            </a:r>
          </a:p>
          <a:p>
            <a:pPr lvl="2"/>
            <a:r>
              <a:rPr lang="zh-CN" altLang="zh-CN" smtClean="0">
                <a:sym typeface="Arial" panose="020B0604020202020204" pitchFamily="34" charset="0"/>
              </a:rPr>
              <a:t>正文级别 3</a:t>
            </a:r>
          </a:p>
          <a:p>
            <a:pPr lvl="3"/>
            <a:r>
              <a:rPr lang="zh-CN" altLang="zh-CN" smtClean="0">
                <a:sym typeface="Arial" panose="020B0604020202020204" pitchFamily="34" charset="0"/>
              </a:rPr>
              <a:t>正文级别 4</a:t>
            </a:r>
          </a:p>
          <a:p>
            <a:pPr lvl="4"/>
            <a:r>
              <a:rPr lang="zh-CN" altLang="zh-CN" smtClean="0">
                <a:sym typeface="Arial" panose="020B0604020202020204" pitchFamily="34" charset="0"/>
              </a:rP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19600" y="5145088"/>
            <a:ext cx="2133600" cy="304800"/>
          </a:xfrm>
          <a:prstGeom prst="rect">
            <a:avLst/>
          </a:prstGeom>
          <a:ln w="12700">
            <a:miter lim="400000"/>
          </a:ln>
        </p:spPr>
        <p:txBody>
          <a:bodyPr vert="horz" wrap="none" lIns="45719" tIns="45720" rIns="45719" bIns="45720" numCol="1" anchor="ctr" anchorCtr="0" compatLnSpc="1">
            <a:spAutoFit/>
          </a:bodyPr>
          <a:lstStyle>
            <a:lvl1pPr algn="r" eaLnBrk="1">
              <a:defRPr sz="1200" smtClean="0">
                <a:latin typeface="Helvetica" pitchFamily="34" charset="0"/>
                <a:ea typeface="宋体" panose="02010600030101010101" pitchFamily="2" charset="-122"/>
                <a:sym typeface="Helvetica" pitchFamily="34" charset="0"/>
              </a:defRPr>
            </a:lvl1pPr>
          </a:lstStyle>
          <a:p>
            <a:pPr>
              <a:defRPr/>
            </a:pPr>
            <a:fld id="{9BD0A223-4E93-4312-A0C3-2079F0E5C0D0}" type="slidenum">
              <a:rPr lang="zh-CN" altLang="zh-CN"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l" defTabSz="101473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algn="l" defTabSz="101473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algn="l" defTabSz="101473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algn="l" defTabSz="101473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algn="l" defTabSz="1014730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FFFFFF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0" marR="0" indent="0" algn="l" defTabSz="10160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0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lvl1pPr marL="195580" indent="-195580" algn="l" defTabSz="101473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rgbClr val="3399FF"/>
        </a:buClr>
        <a:buSzPct val="60000"/>
        <a:buFont typeface="Wingdings" panose="05000000000000000000" pitchFamily="2" charset="2"/>
        <a:buChar char="●"/>
        <a:defRPr sz="2100" b="1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marL="517525" indent="-217805" algn="l" defTabSz="101473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rgbClr val="3399FF"/>
        </a:buClr>
        <a:buSzPct val="60000"/>
        <a:buFont typeface="Wingdings" panose="05000000000000000000" pitchFamily="2" charset="2"/>
        <a:buChar char="●"/>
        <a:defRPr sz="2100" b="1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marL="836930" indent="-234950" algn="l" defTabSz="101473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rgbClr val="3399FF"/>
        </a:buClr>
        <a:buSzPct val="60000"/>
        <a:buFont typeface="Wingdings" panose="05000000000000000000" pitchFamily="2" charset="2"/>
        <a:buChar char="●"/>
        <a:defRPr sz="2100" b="1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marL="1174750" indent="-279400" algn="l" defTabSz="101473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rgbClr val="3399FF"/>
        </a:buClr>
        <a:buSzPct val="60000"/>
        <a:buFont typeface="Wingdings" panose="05000000000000000000" pitchFamily="2" charset="2"/>
        <a:buChar char="●"/>
        <a:defRPr sz="2100" b="1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marL="1527175" indent="-332105" algn="l" defTabSz="1014730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rgbClr val="3399FF"/>
        </a:buClr>
        <a:buSzPct val="60000"/>
        <a:buFont typeface="Wingdings" panose="05000000000000000000" pitchFamily="2" charset="2"/>
        <a:buChar char="●"/>
        <a:defRPr sz="2100" b="1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L="1909445" marR="0" indent="-332740" algn="l" defTabSz="1016000" rtl="0" latinLnBrk="0">
        <a:lnSpc>
          <a:spcPct val="120000"/>
        </a:lnSpc>
        <a:spcBef>
          <a:spcPts val="500"/>
        </a:spcBef>
        <a:spcAft>
          <a:spcPts val="0"/>
        </a:spcAft>
        <a:buClr>
          <a:srgbClr val="3399FF"/>
        </a:buClr>
        <a:buSzPct val="60000"/>
        <a:buFont typeface="Wingdings" panose="05000000000000000000"/>
        <a:buChar char="●"/>
        <a:defRPr sz="21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L="2290445" marR="0" indent="-332740" algn="l" defTabSz="1016000" rtl="0" latinLnBrk="0">
        <a:lnSpc>
          <a:spcPct val="120000"/>
        </a:lnSpc>
        <a:spcBef>
          <a:spcPts val="500"/>
        </a:spcBef>
        <a:spcAft>
          <a:spcPts val="0"/>
        </a:spcAft>
        <a:buClr>
          <a:srgbClr val="3399FF"/>
        </a:buClr>
        <a:buSzPct val="60000"/>
        <a:buFont typeface="Wingdings" panose="05000000000000000000"/>
        <a:buChar char="●"/>
        <a:defRPr sz="21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L="2671445" marR="0" indent="-332740" algn="l" defTabSz="1016000" rtl="0" latinLnBrk="0">
        <a:lnSpc>
          <a:spcPct val="120000"/>
        </a:lnSpc>
        <a:spcBef>
          <a:spcPts val="500"/>
        </a:spcBef>
        <a:spcAft>
          <a:spcPts val="0"/>
        </a:spcAft>
        <a:buClr>
          <a:srgbClr val="3399FF"/>
        </a:buClr>
        <a:buSzPct val="60000"/>
        <a:buFont typeface="Wingdings" panose="05000000000000000000"/>
        <a:buChar char="●"/>
        <a:defRPr sz="21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L="3052445" marR="0" indent="-332740" algn="l" defTabSz="1016000" rtl="0" latinLnBrk="0">
        <a:lnSpc>
          <a:spcPct val="120000"/>
        </a:lnSpc>
        <a:spcBef>
          <a:spcPts val="500"/>
        </a:spcBef>
        <a:spcAft>
          <a:spcPts val="0"/>
        </a:spcAft>
        <a:buClr>
          <a:srgbClr val="3399FF"/>
        </a:buClr>
        <a:buSzPct val="60000"/>
        <a:buFont typeface="Wingdings" panose="05000000000000000000"/>
        <a:buChar char="●"/>
        <a:defRPr sz="21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lvl1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84899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image" Target="../media/image7.GIF"/><Relationship Id="rId21" Type="http://schemas.openxmlformats.org/officeDocument/2006/relationships/image" Target="../media/image25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2" Type="http://schemas.openxmlformats.org/officeDocument/2006/relationships/image" Target="../media/image5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8309"/>
            <a:ext cx="9144000" cy="49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14507" t="20853" r="16734" b="12665"/>
          <a:stretch>
            <a:fillRect/>
          </a:stretch>
        </p:blipFill>
        <p:spPr bwMode="auto">
          <a:xfrm>
            <a:off x="1030682" y="1046874"/>
            <a:ext cx="7363936" cy="10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10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电磁仿真平台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    和福州大学建立联合仿真实验室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011034" y="636060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三相维也纳</a:t>
            </a:r>
            <a:endParaRPr lang="zh-CN" altLang="en-US" b="1" dirty="0"/>
          </a:p>
        </p:txBody>
      </p:sp>
      <p:sp>
        <p:nvSpPr>
          <p:cNvPr id="49" name="矩形 48"/>
          <p:cNvSpPr/>
          <p:nvPr/>
        </p:nvSpPr>
        <p:spPr>
          <a:xfrm>
            <a:off x="5659453" y="6355732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无桥</a:t>
            </a:r>
            <a:r>
              <a:rPr lang="en-US" altLang="zh-CN" b="1" dirty="0" smtClean="0">
                <a:latin typeface="+mj-ea"/>
              </a:rPr>
              <a:t>PFC</a:t>
            </a:r>
            <a:endParaRPr lang="zh-CN" altLang="en-US" b="1" dirty="0"/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2710060" y="3034172"/>
            <a:ext cx="2666114" cy="3139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227330" indent="-227330" defTabSz="913130">
              <a:lnSpc>
                <a:spcPct val="90000"/>
              </a:lnSpc>
              <a:spcBef>
                <a:spcPts val="1000"/>
              </a:spcBef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混合磁芯差模电感电磁仿真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437" y="3343347"/>
            <a:ext cx="4480683" cy="16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2938174" y="5009548"/>
            <a:ext cx="3063659" cy="3139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227330" indent="-227330" defTabSz="913130">
              <a:lnSpc>
                <a:spcPct val="90000"/>
              </a:lnSpc>
              <a:spcBef>
                <a:spcPts val="1000"/>
              </a:spcBef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可自动化生产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PFC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电感电磁仿真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" y="1186000"/>
            <a:ext cx="1573908" cy="166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图片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4724" y="1118473"/>
            <a:ext cx="3300964" cy="176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0329" y="1302237"/>
            <a:ext cx="3282909" cy="154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11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机械仿真平台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    多物理场联合仿真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011034" y="636060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三相维也纳</a:t>
            </a:r>
            <a:endParaRPr lang="zh-CN" altLang="en-US" b="1" dirty="0"/>
          </a:p>
        </p:txBody>
      </p:sp>
      <p:sp>
        <p:nvSpPr>
          <p:cNvPr id="49" name="矩形 48"/>
          <p:cNvSpPr/>
          <p:nvPr/>
        </p:nvSpPr>
        <p:spPr>
          <a:xfrm>
            <a:off x="5659453" y="6355732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无桥</a:t>
            </a:r>
            <a:r>
              <a:rPr lang="en-US" altLang="zh-CN" b="1" dirty="0" smtClean="0">
                <a:latin typeface="+mj-ea"/>
              </a:rPr>
              <a:t>PFC</a:t>
            </a:r>
            <a:endParaRPr lang="zh-CN" altLang="en-US" b="1" dirty="0"/>
          </a:p>
        </p:txBody>
      </p:sp>
      <p:pic>
        <p:nvPicPr>
          <p:cNvPr id="15" name="Picture 2" descr="C:\Users\Administrato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985" y="1153623"/>
            <a:ext cx="2242874" cy="2953250"/>
          </a:xfrm>
          <a:prstGeom prst="rect">
            <a:avLst/>
          </a:prstGeom>
          <a:noFill/>
        </p:spPr>
      </p:pic>
      <p:pic>
        <p:nvPicPr>
          <p:cNvPr id="16" name="Picture 3" descr="C:\Users\Administrator\Desktop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3082" y="1107058"/>
            <a:ext cx="4698098" cy="311433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05027" y="4259519"/>
            <a:ext cx="8738122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建模仿真过程：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三维建模、导入各模型材料参数、设置接触边界条件、网格划分、设置约束、进行模态分析、谐相应分析、仿真结果后处理</a:t>
            </a:r>
            <a:endParaRPr kumimoji="0" lang="en-US" altLang="zh-CN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  <a:p>
            <a:pPr marL="0" marR="0" indent="0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1" dirty="0" smtClean="0">
                <a:latin typeface="+mj-lt"/>
                <a:ea typeface="+mj-ea"/>
                <a:cs typeface="+mj-cs"/>
                <a:sym typeface="Calibri" panose="020F0502020204030204"/>
              </a:rPr>
              <a:t>AEC-Q200</a:t>
            </a:r>
            <a:r>
              <a:rPr lang="zh-CN" altLang="en-US" b="1" dirty="0" smtClean="0">
                <a:latin typeface="+mj-lt"/>
                <a:ea typeface="+mj-ea"/>
                <a:cs typeface="+mj-cs"/>
                <a:sym typeface="Calibri" panose="020F0502020204030204"/>
              </a:rPr>
              <a:t>的加速度仿真：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在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3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个方向上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10—2000HZ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之间进行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30G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加速度仿真</a:t>
            </a:r>
            <a:endParaRPr kumimoji="0" lang="en-US" altLang="zh-CN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  <a:p>
            <a:pPr marL="0" marR="0" indent="0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最大应力和抗拉强度仿真：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底部电极铜片上达到最大应力值为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2.26MPa</a:t>
            </a:r>
            <a:r>
              <a:rPr kumimoji="0" lang="zh-CN" alt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，焊锡的抗拉强</a:t>
            </a:r>
            <a:r>
              <a:rPr kumimoji="0" lang="en-US" altLang="zh-C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rPr>
              <a:t>52.2MPa</a:t>
            </a: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12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自主研发磁性材料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世界领先的</a:t>
            </a:r>
            <a:r>
              <a:rPr lang="en-US" altLang="zh-CN" b="1" dirty="0" smtClean="0">
                <a:solidFill>
                  <a:schemeClr val="bg1"/>
                </a:solidFill>
              </a:rPr>
              <a:t>14um</a:t>
            </a:r>
            <a:r>
              <a:rPr lang="zh-CN" altLang="en-US" b="1" dirty="0" smtClean="0">
                <a:solidFill>
                  <a:schemeClr val="bg1"/>
                </a:solidFill>
              </a:rPr>
              <a:t>纳米晶磁芯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011034" y="636060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三相维也纳</a:t>
            </a:r>
            <a:endParaRPr lang="zh-CN" altLang="en-US" b="1" dirty="0"/>
          </a:p>
        </p:txBody>
      </p:sp>
      <p:sp>
        <p:nvSpPr>
          <p:cNvPr id="49" name="矩形 48"/>
          <p:cNvSpPr/>
          <p:nvPr/>
        </p:nvSpPr>
        <p:spPr>
          <a:xfrm>
            <a:off x="5659453" y="6355732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无桥</a:t>
            </a:r>
            <a:r>
              <a:rPr lang="en-US" altLang="zh-CN" b="1" dirty="0" smtClean="0">
                <a:latin typeface="+mj-ea"/>
              </a:rPr>
              <a:t>PFC</a:t>
            </a:r>
            <a:endParaRPr lang="zh-CN" altLang="en-US" b="1" dirty="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508511" y="1152954"/>
            <a:ext cx="3570208" cy="3139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227330" indent="-227330" defTabSz="913130">
              <a:lnSpc>
                <a:spcPct val="90000"/>
              </a:lnSpc>
              <a:spcBef>
                <a:spcPts val="1000"/>
              </a:spcBef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用于共模电感滤波的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14um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纳米晶带材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50" y="1427749"/>
            <a:ext cx="8514986" cy="202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952" y="3467156"/>
            <a:ext cx="8519759" cy="176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13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自主研发磁性材料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世界领先的</a:t>
            </a:r>
            <a:r>
              <a:rPr lang="en-US" altLang="zh-CN" b="1" dirty="0" smtClean="0">
                <a:solidFill>
                  <a:schemeClr val="bg1"/>
                </a:solidFill>
              </a:rPr>
              <a:t>14um</a:t>
            </a:r>
            <a:r>
              <a:rPr lang="zh-CN" altLang="en-US" b="1" dirty="0" smtClean="0">
                <a:solidFill>
                  <a:schemeClr val="bg1"/>
                </a:solidFill>
              </a:rPr>
              <a:t>纳米晶磁芯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011034" y="636060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三相维也纳</a:t>
            </a:r>
            <a:endParaRPr lang="zh-CN" altLang="en-US" b="1" dirty="0"/>
          </a:p>
        </p:txBody>
      </p:sp>
      <p:sp>
        <p:nvSpPr>
          <p:cNvPr id="49" name="矩形 48"/>
          <p:cNvSpPr/>
          <p:nvPr/>
        </p:nvSpPr>
        <p:spPr>
          <a:xfrm>
            <a:off x="5659453" y="6355732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latin typeface="+mj-ea"/>
              </a:rPr>
              <a:t>无桥</a:t>
            </a:r>
            <a:r>
              <a:rPr lang="en-US" altLang="zh-CN" b="1" dirty="0" smtClean="0">
                <a:latin typeface="+mj-ea"/>
              </a:rPr>
              <a:t>PFC</a:t>
            </a:r>
            <a:endParaRPr lang="zh-CN" altLang="en-US" b="1" dirty="0"/>
          </a:p>
        </p:txBody>
      </p:sp>
      <p:pic>
        <p:nvPicPr>
          <p:cNvPr id="3075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492" y="1100774"/>
            <a:ext cx="6457996" cy="422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15281" y="4852401"/>
            <a:ext cx="4128053" cy="4247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227330" indent="-227330" defTabSz="91313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100kHz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相对磁导率高达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38000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670" y="1643380"/>
            <a:ext cx="2005330" cy="11195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14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自主研发磁性材料</a:t>
            </a:r>
            <a:endParaRPr lang="en-US" altLang="zh-CN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金属磁粉芯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4493406" y="1119766"/>
            <a:ext cx="4507883" cy="9367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zh-CN" altLang="en-US" sz="12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2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1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气雾化粉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：铁硅铝粉（</a:t>
            </a:r>
            <a:r>
              <a:rPr lang="en-US" altLang="zh-CN" sz="12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FeSiAl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铁硅粉（</a:t>
            </a:r>
            <a:r>
              <a:rPr lang="en-US" altLang="zh-CN" sz="12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FeSi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铁镍粉（</a:t>
            </a:r>
            <a:r>
              <a:rPr lang="en-US" altLang="zh-CN" sz="12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FeNi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434654" y="1146286"/>
            <a:ext cx="3772643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zh-CN" sz="12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2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en-US" sz="1200" b="1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破碎</a:t>
            </a:r>
            <a:r>
              <a:rPr lang="zh-CN" altLang="en-US" sz="1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粉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：非晶粉（</a:t>
            </a:r>
            <a:r>
              <a:rPr lang="en-US" altLang="zh-CN" sz="12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FeSiB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</a:t>
            </a:r>
            <a:r>
              <a:rPr lang="en-US" altLang="zh-CN" sz="12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</a:t>
            </a:r>
            <a:r>
              <a:rPr lang="zh-CN" altLang="en-US" sz="12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纳米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晶粉（</a:t>
            </a:r>
            <a:r>
              <a:rPr lang="en-US" altLang="zh-CN" sz="12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FeSiBCuNi</a:t>
            </a:r>
            <a:r>
              <a:rPr lang="zh-CN" altLang="en-US" sz="12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en-US" altLang="zh-CN" sz="12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6" descr="11_1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6819" y="2132448"/>
            <a:ext cx="2476756" cy="109232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217415" y="3503888"/>
            <a:ext cx="4042974" cy="23083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由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非晶、纳米晶带材通过机械破碎制得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solidFill>
                  <a:srgbClr val="231815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粉末</a:t>
            </a:r>
            <a:r>
              <a:rPr lang="zh-CN" altLang="en-US" sz="1600" dirty="0">
                <a:solidFill>
                  <a:srgbClr val="231815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尖角少、圆形度</a:t>
            </a:r>
            <a:r>
              <a:rPr lang="zh-CN" altLang="en-US" sz="1600" dirty="0" smtClean="0">
                <a:solidFill>
                  <a:srgbClr val="231815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高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年产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能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1000</a:t>
            </a: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吨</a:t>
            </a:r>
            <a:endParaRPr lang="en-US" altLang="zh-CN" sz="1600" dirty="0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非晶粉芯用于特斯拉汽车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OBC PFC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电感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同尺寸方案比雾化铁硅铝温度低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度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</a:pPr>
            <a:endParaRPr lang="en-US" altLang="zh-CN" sz="16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4293947" y="3253424"/>
            <a:ext cx="452822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经真空、非真空冶炼，由高压氮气冲击钢液快速冷却制得</a:t>
            </a:r>
            <a:endParaRPr lang="en-US" altLang="zh-CN" sz="1600" dirty="0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连铸工艺生产，单喷产量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吨，粉末一致性好</a:t>
            </a:r>
            <a:endParaRPr lang="en-US" altLang="zh-CN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年产能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5000</a:t>
            </a:r>
            <a:r>
              <a:rPr lang="zh-CN" altLang="en-US" sz="1600" dirty="0" smtClean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吨</a:t>
            </a:r>
            <a:endParaRPr lang="en-US" altLang="zh-CN" sz="1600" dirty="0" smtClean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年产品规划：含氧量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260ppm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降到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200ppm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以下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损耗降低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10%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417" y="1891318"/>
            <a:ext cx="1622214" cy="137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15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公司产品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自动化共模电感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1213" y="1089940"/>
            <a:ext cx="6771884" cy="429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16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公司产品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自动化共模电感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076" y="1130681"/>
            <a:ext cx="8308384" cy="418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17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公司产品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</a:t>
            </a:r>
            <a:r>
              <a:rPr lang="en-US" altLang="zh-CN" b="1" dirty="0" smtClean="0">
                <a:solidFill>
                  <a:schemeClr val="bg1"/>
                </a:solidFill>
              </a:rPr>
              <a:t>PFC</a:t>
            </a:r>
            <a:r>
              <a:rPr lang="zh-CN" altLang="en-US" b="1" dirty="0" smtClean="0">
                <a:solidFill>
                  <a:schemeClr val="bg1"/>
                </a:solidFill>
              </a:rPr>
              <a:t>电感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4830" y="1189267"/>
            <a:ext cx="4229320" cy="4492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defRPr/>
            </a:pPr>
            <a:r>
              <a:rPr lang="zh-CN" alt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行业</a:t>
            </a:r>
            <a:r>
              <a:rPr lang="zh-CN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痛点：（</a:t>
            </a:r>
            <a:r>
              <a:rPr lang="en-US" altLang="zh-CN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）产品</a:t>
            </a:r>
            <a:r>
              <a:rPr lang="zh-CN" alt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一致性较差，容易引起</a:t>
            </a:r>
            <a:r>
              <a:rPr lang="en-US" altLang="zh-CN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EMC</a:t>
            </a:r>
            <a:r>
              <a:rPr lang="zh-CN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不良；</a:t>
            </a:r>
            <a:endParaRPr lang="en-US" altLang="zh-CN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defRPr/>
            </a:pPr>
            <a:r>
              <a:rPr lang="zh-CN" alt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zh-CN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（</a:t>
            </a:r>
            <a:r>
              <a:rPr lang="en-US" altLang="zh-CN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）产品</a:t>
            </a:r>
            <a:r>
              <a:rPr lang="zh-CN" alt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功率密度低，体积</a:t>
            </a:r>
            <a:r>
              <a:rPr lang="zh-CN" altLang="en-US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大。</a:t>
            </a:r>
            <a:endParaRPr lang="zh-CN" alt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3" y="1811338"/>
            <a:ext cx="335597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43417" y="3752272"/>
          <a:ext cx="4988850" cy="1589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653"/>
                <a:gridCol w="2293328"/>
                <a:gridCol w="1689869"/>
              </a:tblGrid>
              <a:tr h="30932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方案对比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优点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缺点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709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环型方案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成本投入低，工艺简单，易于生产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产品一致性差，人工成本高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8713">
                <a:tc>
                  <a:txBody>
                    <a:bodyPr/>
                    <a:lstStyle/>
                    <a:p>
                      <a:pPr algn="l"/>
                      <a:endParaRPr lang="en-US" altLang="zh-CN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扁线方案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可以实现自动化生产</a:t>
                      </a:r>
                      <a:r>
                        <a:rPr lang="zh-CN" altLang="en-US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，产品一致性好，产能有保证</a:t>
                      </a:r>
                      <a:endParaRPr lang="en-US" altLang="zh-CN" sz="1200" b="0" kern="12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altLang="zh-CN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altLang="en-US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扁线方式，绕线对称性好，阻抗特性更优</a:t>
                      </a:r>
                      <a:endParaRPr lang="zh-CN" altLang="en-US" sz="1200" b="0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altLang="en-US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投入成本高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681902" y="1172096"/>
            <a:ext cx="3060000" cy="80168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00B050"/>
            </a:solidFill>
            <a:round/>
          </a:ln>
        </p:spPr>
        <p:txBody>
          <a:bodyPr/>
          <a:lstStyle/>
          <a:p>
            <a:pPr algn="just"/>
            <a:r>
              <a:rPr lang="zh-CN" altLang="en-US" sz="1600" b="1" dirty="0" smtClean="0">
                <a:latin typeface="+mn-ea"/>
                <a:ea typeface="+mn-ea"/>
              </a:rPr>
              <a:t>磁芯</a:t>
            </a:r>
            <a:r>
              <a:rPr lang="zh-CN" altLang="en-US" sz="1600" b="1" dirty="0">
                <a:latin typeface="+mn-ea"/>
                <a:ea typeface="+mn-ea"/>
              </a:rPr>
              <a:t>采用铁硅</a:t>
            </a:r>
            <a:r>
              <a:rPr lang="en-US" altLang="zh-CN" sz="1600" b="1" dirty="0">
                <a:latin typeface="+mn-ea"/>
                <a:ea typeface="+mn-ea"/>
              </a:rPr>
              <a:t>+</a:t>
            </a:r>
            <a:r>
              <a:rPr lang="zh-CN" altLang="en-US" sz="1600" b="1" dirty="0">
                <a:latin typeface="+mn-ea"/>
                <a:ea typeface="+mn-ea"/>
              </a:rPr>
              <a:t>非晶粉芯，优势互补，通过扁线立绕实现自动化</a:t>
            </a:r>
            <a:r>
              <a:rPr lang="zh-CN" altLang="en-US" sz="1600" b="1" dirty="0" smtClean="0">
                <a:latin typeface="+mn-ea"/>
                <a:ea typeface="+mn-ea"/>
              </a:rPr>
              <a:t>生产；</a:t>
            </a:r>
            <a:endParaRPr lang="zh-CN" sz="1600" dirty="0">
              <a:latin typeface="+mn-ea"/>
              <a:ea typeface="+mn-ea"/>
            </a:endParaRPr>
          </a:p>
        </p:txBody>
      </p:sp>
      <p:pic>
        <p:nvPicPr>
          <p:cNvPr id="14" name="图片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2823" y="2279906"/>
            <a:ext cx="1147762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18516" y="2229576"/>
            <a:ext cx="1176337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图片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57099" y="3892331"/>
            <a:ext cx="2181225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18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产品展示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自动化高频变压器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1715"/>
            <a:ext cx="899160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19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产品展示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自动化高频变压器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86" y="1118854"/>
            <a:ext cx="89820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3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公司概况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公司履历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公司规模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营收增长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9442" y="835326"/>
            <a:ext cx="88430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2060"/>
                </a:solidFill>
              </a:rPr>
              <a:t>磁性元件</a:t>
            </a:r>
            <a:r>
              <a:rPr lang="en-US" altLang="zh-CN" sz="2000" b="1" dirty="0" smtClean="0">
                <a:ln w="28575">
                  <a:solidFill>
                    <a:schemeClr val="tx1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中航增资控股               磁性材料             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IPO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上市</a:t>
            </a:r>
            <a:endParaRPr lang="en-US" altLang="zh-CN" sz="2000" b="1" dirty="0" smtClean="0">
              <a:solidFill>
                <a:srgbClr val="002060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08341" y="3622876"/>
            <a:ext cx="1285703" cy="1227818"/>
            <a:chOff x="2558006" y="3646025"/>
            <a:chExt cx="1332000" cy="1332000"/>
          </a:xfrm>
        </p:grpSpPr>
        <p:sp>
          <p:nvSpPr>
            <p:cNvPr id="18" name="椭圆 17"/>
            <p:cNvSpPr/>
            <p:nvPr/>
          </p:nvSpPr>
          <p:spPr>
            <a:xfrm>
              <a:off x="2558006" y="3646025"/>
              <a:ext cx="1332000" cy="1332000"/>
            </a:xfrm>
            <a:prstGeom prst="ellipse">
              <a:avLst/>
            </a:prstGeom>
            <a:solidFill>
              <a:srgbClr val="1F63A1"/>
            </a:solidFill>
            <a:ln w="25400" cap="flat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ctr" defTabSz="84899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2777924" y="3854370"/>
              <a:ext cx="914400" cy="914400"/>
            </a:xfrm>
            <a:prstGeom prst="ellipse">
              <a:avLst/>
            </a:prstGeom>
            <a:solidFill>
              <a:srgbClr val="00FF99"/>
            </a:solidFill>
            <a:ln w="25400" cap="flat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ctr" defTabSz="84899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988197" y="4053067"/>
              <a:ext cx="504000" cy="5040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>
              <a:noFill/>
              <a:prstDash val="solid"/>
              <a:rou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ctr" defTabSz="84899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 panose="020F0502020204030204"/>
              </a:endParaRPr>
            </a:p>
          </p:txBody>
        </p:sp>
      </p:grpSp>
      <p:cxnSp>
        <p:nvCxnSpPr>
          <p:cNvPr id="22" name="直接箭头连接符 21"/>
          <p:cNvCxnSpPr/>
          <p:nvPr/>
        </p:nvCxnSpPr>
        <p:spPr>
          <a:xfrm>
            <a:off x="808108" y="4884507"/>
            <a:ext cx="7977077" cy="1588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tailEnd type="arrow"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矩形 26"/>
          <p:cNvSpPr/>
          <p:nvPr/>
        </p:nvSpPr>
        <p:spPr>
          <a:xfrm>
            <a:off x="937549" y="4942389"/>
            <a:ext cx="79865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</a:pPr>
            <a:r>
              <a:rPr lang="en-US" altLang="zh-CN" sz="1400" b="1" dirty="0" smtClean="0">
                <a:solidFill>
                  <a:srgbClr val="002060"/>
                </a:solidFill>
              </a:rPr>
              <a:t>           1996              2007             2008              2010              2015             2017             2019</a:t>
            </a:r>
          </a:p>
        </p:txBody>
      </p:sp>
      <p:cxnSp>
        <p:nvCxnSpPr>
          <p:cNvPr id="41" name="肘形连接符 40"/>
          <p:cNvCxnSpPr/>
          <p:nvPr/>
        </p:nvCxnSpPr>
        <p:spPr>
          <a:xfrm flipV="1">
            <a:off x="844952" y="2720052"/>
            <a:ext cx="4190038" cy="1932971"/>
          </a:xfrm>
          <a:prstGeom prst="bentConnector3">
            <a:avLst>
              <a:gd name="adj1" fmla="val 99448"/>
            </a:avLst>
          </a:prstGeom>
          <a:noFill/>
          <a:ln w="38100" cap="flat">
            <a:solidFill>
              <a:srgbClr val="C00000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肘形连接符 41"/>
          <p:cNvCxnSpPr/>
          <p:nvPr/>
        </p:nvCxnSpPr>
        <p:spPr>
          <a:xfrm rot="5400000" flipH="1" flipV="1">
            <a:off x="4392958" y="3035776"/>
            <a:ext cx="2265699" cy="1009217"/>
          </a:xfrm>
          <a:prstGeom prst="bentConnector3">
            <a:avLst>
              <a:gd name="adj1" fmla="val 957"/>
            </a:avLst>
          </a:prstGeom>
          <a:noFill/>
          <a:ln w="38100" cap="flat">
            <a:solidFill>
              <a:srgbClr val="C00000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肘形连接符 42"/>
          <p:cNvCxnSpPr/>
          <p:nvPr/>
        </p:nvCxnSpPr>
        <p:spPr>
          <a:xfrm rot="5400000" flipH="1" flipV="1">
            <a:off x="839472" y="3554654"/>
            <a:ext cx="921104" cy="918653"/>
          </a:xfrm>
          <a:prstGeom prst="bentConnector3">
            <a:avLst>
              <a:gd name="adj1" fmla="val 992"/>
            </a:avLst>
          </a:prstGeom>
          <a:noFill/>
          <a:ln w="38100" cap="flat">
            <a:solidFill>
              <a:srgbClr val="002060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肘形连接符 43"/>
          <p:cNvCxnSpPr/>
          <p:nvPr/>
        </p:nvCxnSpPr>
        <p:spPr>
          <a:xfrm rot="5400000" flipH="1" flipV="1">
            <a:off x="1614669" y="3304573"/>
            <a:ext cx="1226916" cy="1099595"/>
          </a:xfrm>
          <a:prstGeom prst="bentConnector3">
            <a:avLst>
              <a:gd name="adj1" fmla="val 0"/>
            </a:avLst>
          </a:prstGeom>
          <a:noFill/>
          <a:ln w="38100" cap="flat">
            <a:solidFill>
              <a:srgbClr val="002060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肘形连接符 44"/>
          <p:cNvCxnSpPr/>
          <p:nvPr/>
        </p:nvCxnSpPr>
        <p:spPr>
          <a:xfrm rot="5400000" flipH="1" flipV="1">
            <a:off x="2581154" y="3206187"/>
            <a:ext cx="1481560" cy="1041722"/>
          </a:xfrm>
          <a:prstGeom prst="bentConnector3">
            <a:avLst>
              <a:gd name="adj1" fmla="val 0"/>
            </a:avLst>
          </a:prstGeom>
          <a:noFill/>
          <a:ln w="38100" cap="flat">
            <a:solidFill>
              <a:srgbClr val="002060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直接连接符 49"/>
          <p:cNvCxnSpPr/>
          <p:nvPr/>
        </p:nvCxnSpPr>
        <p:spPr>
          <a:xfrm rot="5400000" flipH="1" flipV="1">
            <a:off x="5682381" y="3495557"/>
            <a:ext cx="2755571" cy="793"/>
          </a:xfrm>
          <a:prstGeom prst="line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2" name="直接连接符 51"/>
          <p:cNvCxnSpPr/>
          <p:nvPr/>
        </p:nvCxnSpPr>
        <p:spPr>
          <a:xfrm rot="5400000" flipH="1" flipV="1">
            <a:off x="6550497" y="3335449"/>
            <a:ext cx="3070011" cy="10416"/>
          </a:xfrm>
          <a:prstGeom prst="line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>
            <a:outerShdw blurRad="63500" dist="17960" dir="2700000" rotWithShape="0">
              <a:srgbClr val="999999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圆角矩形标注 23"/>
          <p:cNvSpPr/>
          <p:nvPr/>
        </p:nvSpPr>
        <p:spPr>
          <a:xfrm>
            <a:off x="1018573" y="3000743"/>
            <a:ext cx="1018574" cy="578882"/>
          </a:xfrm>
          <a:prstGeom prst="wedgeRoundRectCallout">
            <a:avLst>
              <a:gd name="adj1" fmla="val 23940"/>
              <a:gd name="adj2" fmla="val 93409"/>
              <a:gd name="adj3" fmla="val 16667"/>
            </a:avLst>
          </a:prstGeom>
        </p:spPr>
        <p:style>
          <a:lnRef idx="1">
            <a:schemeClr val="dk1"/>
          </a:lnRef>
          <a:fillRef idx="1002">
            <a:schemeClr val="dk2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云路电气公司成立</a:t>
            </a:r>
            <a:endParaRPr lang="zh-CN" altLang="en-US" sz="1400" b="1" dirty="0"/>
          </a:p>
        </p:txBody>
      </p:sp>
      <p:sp>
        <p:nvSpPr>
          <p:cNvPr id="30" name="流程图: 可选过程 29"/>
          <p:cNvSpPr/>
          <p:nvPr/>
        </p:nvSpPr>
        <p:spPr>
          <a:xfrm>
            <a:off x="2257063" y="2736443"/>
            <a:ext cx="960699" cy="578882"/>
          </a:xfrm>
          <a:prstGeom prst="flowChartAlternateProcess">
            <a:avLst/>
          </a:prstGeom>
        </p:spPr>
        <p:style>
          <a:lnRef idx="1">
            <a:schemeClr val="dk1"/>
          </a:lnRef>
          <a:fillRef idx="1002">
            <a:schemeClr val="dk2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云路新能源科技</a:t>
            </a:r>
            <a:endParaRPr lang="zh-CN" altLang="en-US" sz="1400" b="1" dirty="0"/>
          </a:p>
        </p:txBody>
      </p:sp>
      <p:sp>
        <p:nvSpPr>
          <p:cNvPr id="31" name="流程图: 可选过程 30"/>
          <p:cNvSpPr/>
          <p:nvPr/>
        </p:nvSpPr>
        <p:spPr>
          <a:xfrm>
            <a:off x="3404911" y="2460568"/>
            <a:ext cx="819848" cy="57888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1002">
            <a:schemeClr val="dk2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中航工业增资</a:t>
            </a:r>
            <a:endParaRPr lang="zh-CN" altLang="en-US" sz="1400" b="1" dirty="0"/>
          </a:p>
        </p:txBody>
      </p:sp>
      <p:sp>
        <p:nvSpPr>
          <p:cNvPr id="32" name="圆角矩形标注 31"/>
          <p:cNvSpPr/>
          <p:nvPr/>
        </p:nvSpPr>
        <p:spPr>
          <a:xfrm>
            <a:off x="4421531" y="2176038"/>
            <a:ext cx="1006998" cy="817245"/>
          </a:xfrm>
          <a:prstGeom prst="wedgeRoundRectCallout">
            <a:avLst>
              <a:gd name="adj1" fmla="val 5928"/>
              <a:gd name="adj2" fmla="val 89576"/>
              <a:gd name="adj3" fmla="val 16667"/>
            </a:avLst>
          </a:prstGeom>
        </p:spPr>
        <p:style>
          <a:lnRef idx="1">
            <a:schemeClr val="dk1"/>
          </a:lnRef>
          <a:fillRef idx="1002">
            <a:schemeClr val="lt2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云路先进材料公司成立</a:t>
            </a:r>
            <a:endParaRPr lang="zh-CN" altLang="en-US" sz="1400" b="1" dirty="0"/>
          </a:p>
        </p:txBody>
      </p:sp>
      <p:sp>
        <p:nvSpPr>
          <p:cNvPr id="33" name="圆角矩形 32"/>
          <p:cNvSpPr/>
          <p:nvPr/>
        </p:nvSpPr>
        <p:spPr>
          <a:xfrm>
            <a:off x="6645912" y="1638743"/>
            <a:ext cx="819762" cy="5788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合肥工厂成立</a:t>
            </a:r>
            <a:endParaRPr lang="zh-CN" altLang="en-US" sz="1400" b="1" dirty="0"/>
          </a:p>
        </p:txBody>
      </p:sp>
      <p:sp>
        <p:nvSpPr>
          <p:cNvPr id="34" name="流程图: 可选过程 33"/>
          <p:cNvSpPr/>
          <p:nvPr/>
        </p:nvSpPr>
        <p:spPr>
          <a:xfrm>
            <a:off x="5617662" y="1953193"/>
            <a:ext cx="806290" cy="578882"/>
          </a:xfrm>
          <a:prstGeom prst="flowChartAlternateProcess">
            <a:avLst/>
          </a:prstGeom>
        </p:spPr>
        <p:style>
          <a:lnRef idx="1">
            <a:schemeClr val="dk1"/>
          </a:lnRef>
          <a:fillRef idx="1002">
            <a:schemeClr val="lt2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珠海云路扩产</a:t>
            </a:r>
            <a:endParaRPr lang="zh-CN" altLang="en-US" sz="1400" b="1" dirty="0"/>
          </a:p>
        </p:txBody>
      </p:sp>
      <p:sp>
        <p:nvSpPr>
          <p:cNvPr id="35" name="圆角矩形标注 34"/>
          <p:cNvSpPr/>
          <p:nvPr/>
        </p:nvSpPr>
        <p:spPr>
          <a:xfrm>
            <a:off x="7676123" y="1312718"/>
            <a:ext cx="1178511" cy="578882"/>
          </a:xfrm>
          <a:prstGeom prst="wedgeRoundRectCallout">
            <a:avLst>
              <a:gd name="adj1" fmla="val -13560"/>
              <a:gd name="adj2" fmla="val 8541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1400" b="1" dirty="0" smtClean="0"/>
              <a:t>先进材料公司</a:t>
            </a:r>
            <a:r>
              <a:rPr lang="en-US" altLang="zh-CN" sz="1400" b="1" dirty="0" smtClean="0"/>
              <a:t>IPO</a:t>
            </a:r>
            <a:r>
              <a:rPr lang="zh-CN" altLang="en-US" sz="1400" b="1" dirty="0" smtClean="0"/>
              <a:t>上市</a:t>
            </a:r>
            <a:endParaRPr lang="zh-CN" altLang="en-US" sz="1400" b="1" dirty="0"/>
          </a:p>
        </p:txBody>
      </p:sp>
      <p:sp>
        <p:nvSpPr>
          <p:cNvPr id="49" name="右箭头 48"/>
          <p:cNvSpPr/>
          <p:nvPr/>
        </p:nvSpPr>
        <p:spPr>
          <a:xfrm>
            <a:off x="1342657" y="1006979"/>
            <a:ext cx="648000" cy="252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51" name="右箭头 50"/>
          <p:cNvSpPr/>
          <p:nvPr/>
        </p:nvSpPr>
        <p:spPr>
          <a:xfrm>
            <a:off x="5870407" y="1008904"/>
            <a:ext cx="648000" cy="2520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  <p:sp>
        <p:nvSpPr>
          <p:cNvPr id="53" name="左右箭头 52"/>
          <p:cNvSpPr/>
          <p:nvPr/>
        </p:nvSpPr>
        <p:spPr>
          <a:xfrm>
            <a:off x="3773349" y="1006976"/>
            <a:ext cx="720000" cy="252000"/>
          </a:xfrm>
          <a:prstGeom prst="left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848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20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产品展示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自动化高频变压器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10" name="图片 9" descr="微信图片_20190729105438变压器.jpg"/>
          <p:cNvPicPr>
            <a:picLocks noChangeAspect="1"/>
          </p:cNvPicPr>
          <p:nvPr/>
        </p:nvPicPr>
        <p:blipFill>
          <a:blip r:embed="rId3" cstate="print"/>
          <a:srcRect t="31667" r="16381" b="17949"/>
          <a:stretch>
            <a:fillRect/>
          </a:stretch>
        </p:blipFill>
        <p:spPr>
          <a:xfrm>
            <a:off x="4404297" y="1675089"/>
            <a:ext cx="4559541" cy="3663168"/>
          </a:xfrm>
          <a:prstGeom prst="rect">
            <a:avLst/>
          </a:prstGeom>
        </p:spPr>
      </p:pic>
      <p:pic>
        <p:nvPicPr>
          <p:cNvPr id="11" name="图片 10" descr="微信图片_20190729105420变压器.jpg"/>
          <p:cNvPicPr>
            <a:picLocks noChangeAspect="1"/>
          </p:cNvPicPr>
          <p:nvPr/>
        </p:nvPicPr>
        <p:blipFill>
          <a:blip r:embed="rId4" cstate="print"/>
          <a:srcRect l="26172" t="28069"/>
          <a:stretch>
            <a:fillRect/>
          </a:stretch>
        </p:blipFill>
        <p:spPr>
          <a:xfrm>
            <a:off x="196451" y="1683092"/>
            <a:ext cx="4006836" cy="366077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97190" y="1114842"/>
            <a:ext cx="2646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高频变压器自动化生产现场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21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产品展示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自动化差模电感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10" name="图片 9" descr="微信图片_20190711134852.jpg"/>
          <p:cNvPicPr>
            <a:picLocks noChangeAspect="1"/>
          </p:cNvPicPr>
          <p:nvPr/>
        </p:nvPicPr>
        <p:blipFill>
          <a:blip r:embed="rId3" cstate="print"/>
          <a:srcRect l="449" t="26795" r="1955" b="6282"/>
          <a:stretch>
            <a:fillRect/>
          </a:stretch>
        </p:blipFill>
        <p:spPr>
          <a:xfrm>
            <a:off x="97058" y="3218687"/>
            <a:ext cx="8738225" cy="2073594"/>
          </a:xfrm>
          <a:prstGeom prst="rect">
            <a:avLst/>
          </a:prstGeom>
        </p:spPr>
      </p:pic>
      <p:pic>
        <p:nvPicPr>
          <p:cNvPr id="11" name="图片 10" descr="10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843" y="1489287"/>
            <a:ext cx="6402547" cy="1473573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2" name="图片 11" descr="产品图.jpg"/>
          <p:cNvPicPr>
            <a:picLocks noChangeAspect="1"/>
          </p:cNvPicPr>
          <p:nvPr/>
        </p:nvPicPr>
        <p:blipFill>
          <a:blip r:embed="rId5" cstate="print"/>
          <a:srcRect l="5113" t="13602" r="10626" b="33200"/>
          <a:stretch>
            <a:fillRect/>
          </a:stretch>
        </p:blipFill>
        <p:spPr bwMode="auto">
          <a:xfrm flipV="1">
            <a:off x="6655734" y="1563048"/>
            <a:ext cx="2350340" cy="118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13" name="矩形 12"/>
          <p:cNvSpPr/>
          <p:nvPr/>
        </p:nvSpPr>
        <p:spPr>
          <a:xfrm>
            <a:off x="236090" y="1044341"/>
            <a:ext cx="4083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取代现有环形铁粉芯电感、工字型插件电感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22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产品展示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自动化模块灌胶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2818" y="1776570"/>
            <a:ext cx="8729687" cy="3214317"/>
            <a:chOff x="531849" y="2023899"/>
            <a:chExt cx="10385068" cy="4282936"/>
          </a:xfrm>
        </p:grpSpPr>
        <p:grpSp>
          <p:nvGrpSpPr>
            <p:cNvPr id="12" name="组合 7"/>
            <p:cNvGrpSpPr/>
            <p:nvPr/>
          </p:nvGrpSpPr>
          <p:grpSpPr>
            <a:xfrm>
              <a:off x="531849" y="2178839"/>
              <a:ext cx="4488387" cy="3459959"/>
              <a:chOff x="149468" y="2318138"/>
              <a:chExt cx="5372102" cy="3375279"/>
            </a:xfrm>
          </p:grpSpPr>
          <p:pic>
            <p:nvPicPr>
              <p:cNvPr id="17" name="图片 2" descr="微信图片_20190115111424.jpg"/>
              <p:cNvPicPr>
                <a:picLocks noChangeAspect="1"/>
              </p:cNvPicPr>
              <p:nvPr/>
            </p:nvPicPr>
            <p:blipFill>
              <a:blip r:embed="rId3" cstate="print"/>
              <a:srcRect l="7276" t="16486" r="17928" b="19404"/>
              <a:stretch>
                <a:fillRect/>
              </a:stretch>
            </p:blipFill>
            <p:spPr>
              <a:xfrm>
                <a:off x="3050931" y="4104750"/>
                <a:ext cx="2470639" cy="1588269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</p:pic>
          <p:pic>
            <p:nvPicPr>
              <p:cNvPr id="18" name="图片 17" descr="微信图片_20190115111410.jpg"/>
              <p:cNvPicPr>
                <a:picLocks noChangeAspect="1"/>
              </p:cNvPicPr>
              <p:nvPr/>
            </p:nvPicPr>
            <p:blipFill>
              <a:blip r:embed="rId4" cstate="print"/>
              <a:srcRect l="6647" t="10152" r="17794" b="16579"/>
              <a:stretch>
                <a:fillRect/>
              </a:stretch>
            </p:blipFill>
            <p:spPr>
              <a:xfrm>
                <a:off x="175845" y="4094817"/>
                <a:ext cx="2637693" cy="1598600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</p:pic>
          <p:pic>
            <p:nvPicPr>
              <p:cNvPr id="19" name="图片 18" descr="微信图片_20190115111358.jpg"/>
              <p:cNvPicPr>
                <a:picLocks noChangeAspect="1"/>
              </p:cNvPicPr>
              <p:nvPr/>
            </p:nvPicPr>
            <p:blipFill>
              <a:blip r:embed="rId5" cstate="print"/>
              <a:srcRect l="18697" t="23776" r="8187" b="16184"/>
              <a:stretch>
                <a:fillRect/>
              </a:stretch>
            </p:blipFill>
            <p:spPr>
              <a:xfrm>
                <a:off x="3059723" y="2318138"/>
                <a:ext cx="2444262" cy="1521583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</p:pic>
          <p:pic>
            <p:nvPicPr>
              <p:cNvPr id="20" name="图片 19" descr="微信图片_20190115111956.jpg"/>
              <p:cNvPicPr>
                <a:picLocks noChangeAspect="1"/>
              </p:cNvPicPr>
              <p:nvPr/>
            </p:nvPicPr>
            <p:blipFill>
              <a:blip r:embed="rId6" cstate="print"/>
              <a:srcRect l="3814" t="9744" r="4551" b="22820"/>
              <a:stretch>
                <a:fillRect/>
              </a:stretch>
            </p:blipFill>
            <p:spPr>
              <a:xfrm>
                <a:off x="149468" y="2321169"/>
                <a:ext cx="2681655" cy="1529861"/>
              </a:xfrm>
              <a:prstGeom prst="rect">
                <a:avLst/>
              </a:prstGeom>
              <a:ln w="22225">
                <a:solidFill>
                  <a:srgbClr val="C00000"/>
                </a:solidFill>
              </a:ln>
            </p:spPr>
          </p:pic>
        </p:grpSp>
        <p:pic>
          <p:nvPicPr>
            <p:cNvPr id="13" name="Picture 4" descr="C:\Users\Administrator\Desktop\11111.jpg"/>
            <p:cNvPicPr>
              <a:picLocks noChangeAspect="1" noChangeArrowheads="1"/>
            </p:cNvPicPr>
            <p:nvPr/>
          </p:nvPicPr>
          <p:blipFill>
            <a:blip r:embed="rId7" cstate="print"/>
            <a:srcRect l="8694" t="199" r="1876" b="1065"/>
            <a:stretch>
              <a:fillRect/>
            </a:stretch>
          </p:blipFill>
          <p:spPr bwMode="auto">
            <a:xfrm>
              <a:off x="6562165" y="2023899"/>
              <a:ext cx="4354752" cy="3605938"/>
            </a:xfrm>
            <a:prstGeom prst="rect">
              <a:avLst/>
            </a:prstGeom>
            <a:noFill/>
          </p:spPr>
        </p:pic>
        <p:sp>
          <p:nvSpPr>
            <p:cNvPr id="14" name="圆角矩形 13"/>
            <p:cNvSpPr/>
            <p:nvPr/>
          </p:nvSpPr>
          <p:spPr>
            <a:xfrm>
              <a:off x="1586753" y="5818094"/>
              <a:ext cx="2785800" cy="488741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/>
                  </a:solidFill>
                </a:rPr>
                <a:t>汽车模块灌胶产品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7960659" y="5791201"/>
              <a:ext cx="2026022" cy="475129"/>
            </a:xfrm>
            <a:prstGeom prst="round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1"/>
                  </a:solidFill>
                </a:rPr>
                <a:t>灌胶机</a:t>
              </a:r>
              <a:endParaRPr lang="zh-CN" alt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右箭头 15"/>
            <p:cNvSpPr/>
            <p:nvPr/>
          </p:nvSpPr>
          <p:spPr>
            <a:xfrm>
              <a:off x="5226423" y="3442448"/>
              <a:ext cx="1237130" cy="9771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297390" y="1177159"/>
            <a:ext cx="3057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chemeClr val="accent6"/>
                </a:solidFill>
              </a:rPr>
              <a:t>汽车用磁性器件模块自动化灌胶</a:t>
            </a:r>
            <a:endParaRPr lang="zh-CN" altLang="en-US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23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医疗产品展示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医疗变压器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0005" y="1131808"/>
            <a:ext cx="6168711" cy="2466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7593" y="3648438"/>
            <a:ext cx="5576655" cy="17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24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chemeClr val="bg1"/>
                </a:solidFill>
              </a:rPr>
              <a:t>CNAS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认证实验室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chemeClr val="bg1"/>
                </a:solidFill>
              </a:rPr>
              <a:t>AEC-Q200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实验室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</a:pPr>
            <a:r>
              <a:rPr lang="zh-CN" altLang="en-US" b="1" dirty="0" smtClean="0">
                <a:solidFill>
                  <a:schemeClr val="bg1">
                    <a:lumMod val="75000"/>
                  </a:schemeClr>
                </a:solidFill>
              </a:rPr>
              <a:t>   </a:t>
            </a:r>
            <a:r>
              <a:rPr lang="en-US" altLang="zh-CN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cxnSp>
        <p:nvCxnSpPr>
          <p:cNvPr id="21" name="直接箭头连接符 24"/>
          <p:cNvCxnSpPr/>
          <p:nvPr/>
        </p:nvCxnSpPr>
        <p:spPr>
          <a:xfrm flipH="1">
            <a:off x="1710244" y="3282402"/>
            <a:ext cx="618685" cy="1"/>
          </a:xfrm>
          <a:prstGeom prst="straightConnector1">
            <a:avLst/>
          </a:prstGeom>
          <a:noFill/>
          <a:ln w="19050" cap="flat" cmpd="sng" algn="ctr">
            <a:noFill/>
            <a:prstDash val="sysDot"/>
            <a:miter lim="800000"/>
            <a:headEnd type="oval" w="sm" len="sm"/>
            <a:tailEnd type="oval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cxnSp>
      <p:sp>
        <p:nvSpPr>
          <p:cNvPr id="31" name="TextBox 30"/>
          <p:cNvSpPr txBox="1"/>
          <p:nvPr/>
        </p:nvSpPr>
        <p:spPr>
          <a:xfrm>
            <a:off x="57875" y="1131588"/>
            <a:ext cx="8970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拥有全部汽车级被动器件</a:t>
            </a:r>
            <a:r>
              <a:rPr lang="en-US" altLang="zh-CN" sz="1800" dirty="0" smtClean="0"/>
              <a:t>AEC-Q200</a:t>
            </a:r>
            <a:r>
              <a:rPr lang="zh-CN" altLang="en-US" sz="1800" dirty="0" smtClean="0"/>
              <a:t>测试仪器</a:t>
            </a:r>
            <a:endParaRPr lang="en-US" altLang="zh-CN" sz="1800" dirty="0" smtClean="0"/>
          </a:p>
          <a:p>
            <a:r>
              <a:rPr lang="zh-CN" altLang="en-US" sz="1800" dirty="0" smtClean="0"/>
              <a:t>拥有汽车级</a:t>
            </a:r>
            <a:r>
              <a:rPr lang="en-US" altLang="zh-CN" sz="1800" dirty="0" smtClean="0"/>
              <a:t>CNAS</a:t>
            </a:r>
            <a:r>
              <a:rPr lang="zh-CN" altLang="en-US" sz="1800" dirty="0" smtClean="0"/>
              <a:t>实验室认证</a:t>
            </a:r>
            <a:endParaRPr lang="en-US" altLang="zh-CN" sz="1800" dirty="0" smtClean="0"/>
          </a:p>
          <a:p>
            <a:r>
              <a:rPr lang="zh-CN" altLang="en-US" sz="1800" dirty="0" smtClean="0"/>
              <a:t>拥有</a:t>
            </a:r>
            <a:r>
              <a:rPr lang="en-US" altLang="zh-CN" sz="1800" dirty="0" smtClean="0"/>
              <a:t>x</a:t>
            </a:r>
            <a:r>
              <a:rPr lang="zh-CN" altLang="en-US" sz="1800" dirty="0" smtClean="0"/>
              <a:t>射线、高精度显微镜、三综合试验箱等研发设备</a:t>
            </a:r>
            <a:endParaRPr lang="zh-CN" altLang="en-US" sz="1800" dirty="0">
              <a:latin typeface="+mn-lt"/>
              <a:ea typeface="微软雅黑" panose="020B0503020204020204" charset="-122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0619" y="3121062"/>
            <a:ext cx="1558776" cy="171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2676709" y="4869617"/>
            <a:ext cx="83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X-Ray </a:t>
            </a:r>
            <a:endParaRPr lang="zh-CN" altLang="en-US" sz="1800" dirty="0"/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42217">
            <a:off x="2564276" y="2129335"/>
            <a:ext cx="904258" cy="9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1871" y="2006620"/>
            <a:ext cx="2128029" cy="1896182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4394190" y="4563257"/>
            <a:ext cx="1700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dirty="0" smtClean="0"/>
              <a:t>High accuracy </a:t>
            </a:r>
            <a:r>
              <a:rPr lang="en-US" altLang="zh-CN" sz="1800" dirty="0" err="1" smtClean="0"/>
              <a:t>metalloscope</a:t>
            </a:r>
            <a:endParaRPr lang="zh-CN" altLang="en-US" sz="1800" dirty="0" smtClean="0"/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146" y="2232298"/>
            <a:ext cx="2005261" cy="247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432759" y="4872077"/>
            <a:ext cx="1407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/>
              <a:t>HASS Test</a:t>
            </a:r>
            <a:endParaRPr lang="zh-CN" alt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0092" y="1553401"/>
            <a:ext cx="2646098" cy="356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92472"/>
            <a:ext cx="43057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chemeClr val="bg1"/>
                </a:solidFill>
              </a:rPr>
              <a:t>CNAS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认证实验室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chemeClr val="bg1"/>
                </a:solidFill>
              </a:rPr>
              <a:t>AEC-Q200</a:t>
            </a:r>
            <a:r>
              <a:rPr lang="zh-CN" altLang="en-US" sz="2000" b="1" dirty="0" smtClean="0">
                <a:solidFill>
                  <a:schemeClr val="bg1"/>
                </a:solidFill>
              </a:rPr>
              <a:t>实验室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875" y="1131588"/>
            <a:ext cx="897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 smtClean="0"/>
              <a:t>拥有噪音实验室、</a:t>
            </a:r>
            <a:r>
              <a:rPr lang="en-US" altLang="zh-CN" sz="1800" dirty="0" smtClean="0"/>
              <a:t>EMI</a:t>
            </a:r>
            <a:r>
              <a:rPr lang="zh-CN" altLang="en-US" sz="1800" dirty="0" smtClean="0"/>
              <a:t>传导实验室、振动台等研发设备</a:t>
            </a:r>
            <a:endParaRPr lang="zh-CN" altLang="en-US" sz="1800" dirty="0">
              <a:latin typeface="+mn-lt"/>
              <a:ea typeface="微软雅黑" panose="020B0503020204020204" charset="-122"/>
            </a:endParaRPr>
          </a:p>
        </p:txBody>
      </p:sp>
      <p:pic>
        <p:nvPicPr>
          <p:cNvPr id="20" name="Picture 7" descr="IMG_20150529_1704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37" y="1710859"/>
            <a:ext cx="2392207" cy="319026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2" name="Picture 6" descr="微信图片_201807071520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2455"/>
          <a:stretch>
            <a:fillRect/>
          </a:stretch>
        </p:blipFill>
        <p:spPr bwMode="auto">
          <a:xfrm>
            <a:off x="3174031" y="1704504"/>
            <a:ext cx="2640671" cy="191680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342" y="3703790"/>
            <a:ext cx="2448472" cy="117582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 descr="47cdddf188dd1ab0245c9e0c772fee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42584" y="1678449"/>
            <a:ext cx="2395487" cy="32006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26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综合竞争力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品质管理系统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品质认证通过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荣誉证书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grpSp>
        <p:nvGrpSpPr>
          <p:cNvPr id="11" name="组合 15"/>
          <p:cNvGrpSpPr/>
          <p:nvPr/>
        </p:nvGrpSpPr>
        <p:grpSpPr>
          <a:xfrm>
            <a:off x="277792" y="2245490"/>
            <a:ext cx="8518967" cy="2939968"/>
            <a:chOff x="737356" y="2143910"/>
            <a:chExt cx="10572824" cy="4356806"/>
          </a:xfrm>
        </p:grpSpPr>
        <p:cxnSp>
          <p:nvCxnSpPr>
            <p:cNvPr id="12" name="直接连接符 13"/>
            <p:cNvCxnSpPr>
              <a:cxnSpLocks noChangeShapeType="1"/>
              <a:stCxn id="26" idx="7"/>
            </p:cNvCxnSpPr>
            <p:nvPr/>
          </p:nvCxnSpPr>
          <p:spPr bwMode="auto">
            <a:xfrm rot="5400000" flipH="1" flipV="1">
              <a:off x="3844879" y="4107898"/>
              <a:ext cx="431376" cy="428830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直接连接符 17"/>
            <p:cNvSpPr>
              <a:spLocks noChangeShapeType="1"/>
            </p:cNvSpPr>
            <p:nvPr/>
          </p:nvSpPr>
          <p:spPr bwMode="auto">
            <a:xfrm>
              <a:off x="5166512" y="3929860"/>
              <a:ext cx="357190" cy="928694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4" name="直接连接符 20"/>
            <p:cNvCxnSpPr>
              <a:cxnSpLocks noChangeShapeType="1"/>
            </p:cNvCxnSpPr>
            <p:nvPr/>
          </p:nvCxnSpPr>
          <p:spPr bwMode="auto">
            <a:xfrm rot="5400000" flipH="1" flipV="1">
              <a:off x="7916875" y="4108455"/>
              <a:ext cx="642942" cy="142876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直接连接符 23"/>
            <p:cNvCxnSpPr>
              <a:cxnSpLocks noChangeShapeType="1"/>
              <a:stCxn id="25" idx="5"/>
              <a:endCxn id="26" idx="1"/>
            </p:cNvCxnSpPr>
            <p:nvPr/>
          </p:nvCxnSpPr>
          <p:spPr bwMode="auto">
            <a:xfrm rot="16200000" flipH="1">
              <a:off x="2166086" y="4072179"/>
              <a:ext cx="502814" cy="428830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连接符 43"/>
            <p:cNvCxnSpPr>
              <a:cxnSpLocks noChangeShapeType="1"/>
            </p:cNvCxnSpPr>
            <p:nvPr/>
          </p:nvCxnSpPr>
          <p:spPr bwMode="auto">
            <a:xfrm flipV="1">
              <a:off x="6383646" y="5467617"/>
              <a:ext cx="683020" cy="176298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直接连接符 72"/>
            <p:cNvCxnSpPr>
              <a:cxnSpLocks noChangeShapeType="1"/>
              <a:endCxn id="20" idx="1"/>
            </p:cNvCxnSpPr>
            <p:nvPr/>
          </p:nvCxnSpPr>
          <p:spPr bwMode="auto">
            <a:xfrm>
              <a:off x="9258416" y="3034521"/>
              <a:ext cx="586042" cy="448596"/>
            </a:xfrm>
            <a:prstGeom prst="line">
              <a:avLst/>
            </a:prstGeom>
            <a:noFill/>
            <a:ln w="28575">
              <a:solidFill>
                <a:srgbClr val="A5A5A5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椭圆 58"/>
            <p:cNvSpPr>
              <a:spLocks noChangeArrowheads="1"/>
            </p:cNvSpPr>
            <p:nvPr/>
          </p:nvSpPr>
          <p:spPr bwMode="auto">
            <a:xfrm>
              <a:off x="4880760" y="4787116"/>
              <a:ext cx="1717200" cy="1713600"/>
            </a:xfrm>
            <a:prstGeom prst="ellipse">
              <a:avLst/>
            </a:prstGeom>
            <a:gradFill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</a:gradFill>
            <a:ln w="317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兰亭黑_GBK" panose="02000000000000000000" pitchFamily="2" charset="-122"/>
              </a:endParaRPr>
            </a:p>
          </p:txBody>
        </p:sp>
        <p:sp>
          <p:nvSpPr>
            <p:cNvPr id="20" name="椭圆 70"/>
            <p:cNvSpPr>
              <a:spLocks noChangeArrowheads="1"/>
            </p:cNvSpPr>
            <p:nvPr/>
          </p:nvSpPr>
          <p:spPr bwMode="auto">
            <a:xfrm>
              <a:off x="9592980" y="3232166"/>
              <a:ext cx="1717200" cy="1713600"/>
            </a:xfrm>
            <a:prstGeom prst="ellipse">
              <a:avLst/>
            </a:prstGeom>
            <a:gradFill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</a:gradFill>
            <a:ln w="317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兰亭黑_GBK" panose="02000000000000000000" pitchFamily="2" charset="-122"/>
              </a:endParaRPr>
            </a:p>
          </p:txBody>
        </p:sp>
        <p:grpSp>
          <p:nvGrpSpPr>
            <p:cNvPr id="21" name="组合 24"/>
            <p:cNvGrpSpPr/>
            <p:nvPr/>
          </p:nvGrpSpPr>
          <p:grpSpPr>
            <a:xfrm>
              <a:off x="7666842" y="2143910"/>
              <a:ext cx="1715690" cy="1714500"/>
              <a:chOff x="5549504" y="1009650"/>
              <a:chExt cx="1715690" cy="1714500"/>
            </a:xfrm>
          </p:grpSpPr>
          <p:sp>
            <p:nvSpPr>
              <p:cNvPr id="37" name="椭圆 38"/>
              <p:cNvSpPr>
                <a:spLocks noChangeArrowheads="1"/>
              </p:cNvSpPr>
              <p:nvPr/>
            </p:nvSpPr>
            <p:spPr bwMode="auto">
              <a:xfrm>
                <a:off x="5549504" y="1009650"/>
                <a:ext cx="1715690" cy="1714500"/>
              </a:xfrm>
              <a:prstGeom prst="ellipse">
                <a:avLst/>
              </a:prstGeom>
              <a:gradFill>
                <a:gsLst>
                  <a:gs pos="100000">
                    <a:sysClr val="window" lastClr="FFFFFF"/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2700000" scaled="1"/>
              </a:gradFill>
              <a:ln w="31750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2700000" scaled="1"/>
                  <a:tileRect/>
                </a:gradFill>
                <a:prstDash val="solid"/>
                <a:miter lim="800000"/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68580" tIns="34290" rIns="68580" bIns="3429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4F4F4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方正兰亭黑_GBK" panose="02000000000000000000" pitchFamily="2" charset="-122"/>
                </a:endParaRPr>
              </a:p>
            </p:txBody>
          </p:sp>
          <p:sp>
            <p:nvSpPr>
              <p:cNvPr id="38" name="文本框 37"/>
              <p:cNvSpPr>
                <a:spLocks noChangeArrowheads="1"/>
              </p:cNvSpPr>
              <p:nvPr/>
            </p:nvSpPr>
            <p:spPr bwMode="auto">
              <a:xfrm>
                <a:off x="5939912" y="1666950"/>
                <a:ext cx="934873" cy="3924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F4F4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  标题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F4F4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09982" y="3501232"/>
              <a:ext cx="1297157" cy="115385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1" descr="84819db8-5062-4ae1-b7ec-55e71ae61663 (2)"/>
            <p:cNvPicPr>
              <a:picLocks noChangeAspect="1" noChangeArrowheads="1"/>
            </p:cNvPicPr>
            <p:nvPr/>
          </p:nvPicPr>
          <p:blipFill>
            <a:blip r:embed="rId4" cstate="print"/>
            <a:srcRect l="35291" t="13866" r="51026" b="12180"/>
            <a:stretch>
              <a:fillRect/>
            </a:stretch>
          </p:blipFill>
          <p:spPr bwMode="auto">
            <a:xfrm>
              <a:off x="7785905" y="2439351"/>
              <a:ext cx="1357322" cy="114300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4" name="组合 53"/>
            <p:cNvGrpSpPr/>
            <p:nvPr/>
          </p:nvGrpSpPr>
          <p:grpSpPr>
            <a:xfrm>
              <a:off x="7066663" y="4433574"/>
              <a:ext cx="1785953" cy="1713601"/>
              <a:chOff x="6995225" y="4576450"/>
              <a:chExt cx="1785953" cy="1713601"/>
            </a:xfrm>
          </p:grpSpPr>
          <p:grpSp>
            <p:nvGrpSpPr>
              <p:cNvPr id="33" name="组合 27"/>
              <p:cNvGrpSpPr/>
              <p:nvPr/>
            </p:nvGrpSpPr>
            <p:grpSpPr>
              <a:xfrm>
                <a:off x="6995225" y="4576450"/>
                <a:ext cx="1717201" cy="1713601"/>
                <a:chOff x="4256931" y="2998034"/>
                <a:chExt cx="1170386" cy="1170385"/>
              </a:xfrm>
            </p:grpSpPr>
            <p:sp>
              <p:nvSpPr>
                <p:cNvPr id="35" name="椭圆 32"/>
                <p:cNvSpPr>
                  <a:spLocks noChangeArrowheads="1"/>
                </p:cNvSpPr>
                <p:nvPr/>
              </p:nvSpPr>
              <p:spPr bwMode="auto">
                <a:xfrm>
                  <a:off x="4256931" y="2998034"/>
                  <a:ext cx="1170386" cy="1170385"/>
                </a:xfrm>
                <a:prstGeom prst="ellipse">
                  <a:avLst/>
                </a:prstGeom>
                <a:gradFill>
                  <a:gsLst>
                    <a:gs pos="100000">
                      <a:sysClr val="window" lastClr="FFFFFF"/>
                    </a:gs>
                    <a:gs pos="0">
                      <a:sysClr val="window" lastClr="FFFFFF">
                        <a:lumMod val="85000"/>
                      </a:sysClr>
                    </a:gs>
                  </a:gsLst>
                  <a:lin ang="2700000" scaled="1"/>
                </a:gradFill>
                <a:ln w="31750" cap="flat" cmpd="sng" algn="ctr">
                  <a:gradFill flip="none" rotWithShape="1">
                    <a:gsLst>
                      <a:gs pos="0">
                        <a:sysClr val="window" lastClr="FFFFFF"/>
                      </a:gs>
                      <a:gs pos="100000">
                        <a:sysClr val="window" lastClr="FFFFFF">
                          <a:lumMod val="85000"/>
                        </a:sysClr>
                      </a:gs>
                    </a:gsLst>
                    <a:lin ang="2700000" scaled="1"/>
                    <a:tileRect/>
                  </a:gradFill>
                  <a:prstDash val="solid"/>
                  <a:miter lim="800000"/>
                </a:ln>
                <a:effectLst>
                  <a:outerShdw blurRad="254000" dist="101600" dir="27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lIns="68580" tIns="34290" rIns="68580" bIns="3429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4F4F4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  <a:cs typeface="+mn-cs"/>
                    <a:sym typeface="方正兰亭黑_GBK" panose="02000000000000000000" pitchFamily="2" charset="-122"/>
                  </a:endParaRPr>
                </a:p>
              </p:txBody>
            </p:sp>
            <p:sp>
              <p:nvSpPr>
                <p:cNvPr id="36" name="文本框 31"/>
                <p:cNvSpPr>
                  <a:spLocks noChangeArrowheads="1"/>
                </p:cNvSpPr>
                <p:nvPr/>
              </p:nvSpPr>
              <p:spPr bwMode="auto">
                <a:xfrm>
                  <a:off x="4368986" y="3280508"/>
                  <a:ext cx="790602" cy="3347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4F4F4F"/>
                      </a:solidFill>
                      <a:effectLst/>
                      <a:uLnTx/>
                      <a:uFillTx/>
                      <a:latin typeface="微软雅黑" panose="020B0503020204020204" charset="-122"/>
                      <a:ea typeface="微软雅黑" panose="020B0503020204020204" charset="-122"/>
                    </a:rPr>
                    <a:t>  标题</a:t>
                  </a: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F4F4F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pic>
            <p:nvPicPr>
              <p:cNvPr id="34" name="Picture 21" descr="84819db8-5062-4ae1-b7ec-55e71ae61663 (2)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005" r="63989" b="3134"/>
              <a:stretch>
                <a:fillRect/>
              </a:stretch>
            </p:blipFill>
            <p:spPr bwMode="auto">
              <a:xfrm>
                <a:off x="6995228" y="4650311"/>
                <a:ext cx="1785950" cy="149713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5" name="椭圆 58"/>
            <p:cNvSpPr>
              <a:spLocks noChangeArrowheads="1"/>
            </p:cNvSpPr>
            <p:nvPr/>
          </p:nvSpPr>
          <p:spPr bwMode="auto">
            <a:xfrm>
              <a:off x="737356" y="2572538"/>
              <a:ext cx="1717200" cy="1713600"/>
            </a:xfrm>
            <a:prstGeom prst="ellipse">
              <a:avLst/>
            </a:prstGeom>
            <a:gradFill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</a:gradFill>
            <a:ln w="317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兰亭黑_GBK" panose="02000000000000000000" pitchFamily="2" charset="-122"/>
              </a:endParaRPr>
            </a:p>
          </p:txBody>
        </p:sp>
        <p:sp>
          <p:nvSpPr>
            <p:cNvPr id="26" name="椭圆 58"/>
            <p:cNvSpPr>
              <a:spLocks noChangeArrowheads="1"/>
            </p:cNvSpPr>
            <p:nvPr/>
          </p:nvSpPr>
          <p:spPr bwMode="auto">
            <a:xfrm>
              <a:off x="2380430" y="4287050"/>
              <a:ext cx="1717200" cy="1713600"/>
            </a:xfrm>
            <a:prstGeom prst="ellipse">
              <a:avLst/>
            </a:prstGeom>
            <a:gradFill>
              <a:gsLst>
                <a:gs pos="100000">
                  <a:sysClr val="window" lastClr="FFFFFF"/>
                </a:gs>
                <a:gs pos="0">
                  <a:sysClr val="window" lastClr="FFFFFF">
                    <a:lumMod val="85000"/>
                  </a:sysClr>
                </a:gs>
              </a:gsLst>
              <a:lin ang="2700000" scaled="1"/>
            </a:gradFill>
            <a:ln w="31750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  <a:miter lim="800000"/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方正兰亭黑_GBK" panose="02000000000000000000" pitchFamily="2" charset="-122"/>
              </a:endParaRPr>
            </a:p>
          </p:txBody>
        </p:sp>
        <p:grpSp>
          <p:nvGrpSpPr>
            <p:cNvPr id="27" name="组合 52"/>
            <p:cNvGrpSpPr/>
            <p:nvPr/>
          </p:nvGrpSpPr>
          <p:grpSpPr>
            <a:xfrm>
              <a:off x="4023504" y="2643976"/>
              <a:ext cx="1785950" cy="1713600"/>
              <a:chOff x="4595008" y="2501100"/>
              <a:chExt cx="1785950" cy="1713600"/>
            </a:xfrm>
          </p:grpSpPr>
          <p:sp>
            <p:nvSpPr>
              <p:cNvPr id="31" name="椭圆 58"/>
              <p:cNvSpPr>
                <a:spLocks noChangeArrowheads="1"/>
              </p:cNvSpPr>
              <p:nvPr/>
            </p:nvSpPr>
            <p:spPr bwMode="auto">
              <a:xfrm>
                <a:off x="4595008" y="2501100"/>
                <a:ext cx="1717200" cy="1713600"/>
              </a:xfrm>
              <a:prstGeom prst="ellipse">
                <a:avLst/>
              </a:prstGeom>
              <a:gradFill>
                <a:gsLst>
                  <a:gs pos="100000">
                    <a:sysClr val="window" lastClr="FFFFFF"/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2700000" scaled="1"/>
              </a:gradFill>
              <a:ln w="31750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85000"/>
                      </a:sysClr>
                    </a:gs>
                  </a:gsLst>
                  <a:lin ang="2700000" scaled="1"/>
                  <a:tileRect/>
                </a:gradFill>
                <a:prstDash val="solid"/>
                <a:miter lim="800000"/>
              </a:ln>
              <a:effectLst>
                <a:outerShdw blurRad="254000" dist="101600" dir="2700000" algn="tl" rotWithShape="0">
                  <a:prstClr val="black">
                    <a:alpha val="30000"/>
                  </a:prstClr>
                </a:outerShdw>
              </a:effectLst>
            </p:spPr>
            <p:txBody>
              <a:bodyPr lIns="68580" tIns="34290" rIns="68580" bIns="3429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4F4F4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  <a:sym typeface="方正兰亭黑_GBK" panose="02000000000000000000" pitchFamily="2" charset="-122"/>
                </a:endParaRPr>
              </a:p>
            </p:txBody>
          </p:sp>
          <p:pic>
            <p:nvPicPr>
              <p:cNvPr id="32" name="Picture 21" descr="84819db8-5062-4ae1-b7ec-55e71ae61663 (2)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161" r="79834" b="3134"/>
              <a:stretch>
                <a:fillRect/>
              </a:stretch>
            </p:blipFill>
            <p:spPr bwMode="auto">
              <a:xfrm>
                <a:off x="4595008" y="2572538"/>
                <a:ext cx="1785950" cy="149713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8" name="Picture 22" descr="84819db8-5062-4ae1-b7ec-55e71ae61663 (2)"/>
            <p:cNvPicPr>
              <a:picLocks noChangeAspect="1" noChangeArrowheads="1"/>
            </p:cNvPicPr>
            <p:nvPr/>
          </p:nvPicPr>
          <p:blipFill>
            <a:blip r:embed="rId4" cstate="print"/>
            <a:srcRect l="81335" b="2991"/>
            <a:stretch>
              <a:fillRect/>
            </a:stretch>
          </p:blipFill>
          <p:spPr bwMode="auto">
            <a:xfrm>
              <a:off x="737356" y="2643976"/>
              <a:ext cx="1734033" cy="14971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2" descr="84819db8-5062-4ae1-b7ec-55e71ae61663 (2)"/>
            <p:cNvPicPr>
              <a:picLocks noChangeAspect="1" noChangeArrowheads="1"/>
            </p:cNvPicPr>
            <p:nvPr/>
          </p:nvPicPr>
          <p:blipFill>
            <a:blip r:embed="rId4" cstate="print"/>
            <a:srcRect l="50578" r="33274" b="2991"/>
            <a:stretch>
              <a:fillRect/>
            </a:stretch>
          </p:blipFill>
          <p:spPr bwMode="auto">
            <a:xfrm>
              <a:off x="4980870" y="4876736"/>
              <a:ext cx="1500198" cy="14971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2" descr="84819db8-5062-4ae1-b7ec-55e71ae61663 (2)"/>
            <p:cNvPicPr>
              <a:picLocks noChangeAspect="1" noChangeArrowheads="1"/>
            </p:cNvPicPr>
            <p:nvPr/>
          </p:nvPicPr>
          <p:blipFill>
            <a:blip r:embed="rId4" cstate="print"/>
            <a:srcRect l="65188" r="17127" b="2991"/>
            <a:stretch>
              <a:fillRect/>
            </a:stretch>
          </p:blipFill>
          <p:spPr bwMode="auto">
            <a:xfrm>
              <a:off x="2451868" y="4358488"/>
              <a:ext cx="1643074" cy="149713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9" name="矩形 15"/>
          <p:cNvSpPr>
            <a:spLocks noChangeArrowheads="1"/>
          </p:cNvSpPr>
          <p:nvPr/>
        </p:nvSpPr>
        <p:spPr bwMode="auto">
          <a:xfrm>
            <a:off x="201745" y="1096862"/>
            <a:ext cx="717132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先后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通过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ISO9001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ISO14001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IECQ 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QC080000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等多项体系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认证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拥有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全面的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UL</a:t>
            </a:r>
            <a:r>
              <a:rPr lang="zh-CN" altLang="en-US" sz="1600" dirty="0" smtClean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TUV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CQC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等认证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dirty="0" smtClean="0">
                <a:latin typeface="微软雅黑" panose="020B0503020204020204" charset="-122"/>
                <a:ea typeface="微软雅黑" panose="020B0503020204020204" charset="-122"/>
              </a:rPr>
              <a:t>拥有</a:t>
            </a:r>
            <a:r>
              <a:rPr lang="en-US" altLang="zh-CN" dirty="0" smtClean="0">
                <a:latin typeface="微软雅黑" panose="020B0503020204020204" charset="-122"/>
                <a:ea typeface="微软雅黑" panose="020B0503020204020204" charset="-122"/>
              </a:rPr>
              <a:t>IATF </a:t>
            </a:r>
            <a:r>
              <a:rPr lang="en-US" altLang="zh-CN" sz="1600" dirty="0" smtClean="0">
                <a:latin typeface="微软雅黑" panose="020B0503020204020204" charset="-122"/>
                <a:ea typeface="微软雅黑" panose="020B0503020204020204" charset="-122"/>
              </a:rPr>
              <a:t>16949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认证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27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208222"/>
            <a:ext cx="5382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综合竞争力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品质管理系统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品质认证通过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荣誉证书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竞争力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2" y="1080418"/>
            <a:ext cx="7324300" cy="428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28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0" y="2243450"/>
            <a:ext cx="9144000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000" b="1" i="1" dirty="0" smtClean="0">
                <a:solidFill>
                  <a:schemeClr val="accent5">
                    <a:lumMod val="50000"/>
                  </a:schemeClr>
                </a:solidFill>
                <a:ea typeface="华文行楷" panose="02010800040101010101" pitchFamily="2" charset="-122"/>
              </a:rPr>
              <a:t>THANKS</a:t>
            </a:r>
            <a:endParaRPr lang="zh-CN" altLang="en-US" sz="6000" b="1" i="1" dirty="0">
              <a:solidFill>
                <a:schemeClr val="accent5">
                  <a:lumMod val="50000"/>
                </a:schemeClr>
              </a:solidFill>
              <a:ea typeface="华文行楷" panose="020108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90952" y="3976005"/>
            <a:ext cx="5633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邮箱登录网址 </a:t>
            </a:r>
            <a:r>
              <a:rPr lang="en-US" altLang="zh-CN" dirty="0" smtClean="0"/>
              <a:t>http://mail.yunlu.com.cn/page/login/login.jsp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3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3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公司概况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>
                    <a:lumMod val="85000"/>
                  </a:schemeClr>
                </a:solidFill>
              </a:rPr>
              <a:t>营收增长</a:t>
            </a:r>
            <a:r>
              <a:rPr lang="en-US" altLang="zh-CN" b="1" dirty="0" smtClean="0">
                <a:solidFill>
                  <a:schemeClr val="bg1">
                    <a:lumMod val="85000"/>
                  </a:schemeClr>
                </a:solidFill>
              </a:rPr>
              <a:t>/ </a:t>
            </a:r>
            <a:r>
              <a:rPr lang="zh-CN" altLang="en-US" b="1" dirty="0" smtClean="0">
                <a:solidFill>
                  <a:schemeClr val="bg1">
                    <a:lumMod val="85000"/>
                  </a:schemeClr>
                </a:solidFill>
              </a:rPr>
              <a:t>公司规模 </a:t>
            </a:r>
            <a:r>
              <a:rPr lang="en-US" altLang="zh-CN" b="1" dirty="0" smtClean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营收增长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81025" y="2569582"/>
            <a:ext cx="2280213" cy="1428214"/>
          </a:xfrm>
          <a:prstGeom prst="wedgeEllipseCallout">
            <a:avLst>
              <a:gd name="adj1" fmla="val 52709"/>
              <a:gd name="adj2" fmla="val -93335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2060"/>
                </a:solidFill>
              </a:rPr>
              <a:t>业绩增长动能强劲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9175" y="904775"/>
            <a:ext cx="7093352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190" indent="-377190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002060"/>
                </a:solidFill>
              </a:rPr>
              <a:t>2018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年营收突破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RMB27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亿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</a:t>
            </a:r>
          </a:p>
        </p:txBody>
      </p:sp>
      <p:graphicFrame>
        <p:nvGraphicFramePr>
          <p:cNvPr id="15" name="图表 14"/>
          <p:cNvGraphicFramePr/>
          <p:nvPr/>
        </p:nvGraphicFramePr>
        <p:xfrm>
          <a:off x="2152891" y="1342663"/>
          <a:ext cx="6991109" cy="407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4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3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公司概况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公司规模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公司规模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营收增长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335667" y="3993268"/>
            <a:ext cx="8553691" cy="11079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54000" bIns="0">
            <a:spAutoFit/>
          </a:bodyPr>
          <a:lstStyle>
            <a:lvl1pPr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66925" algn="l"/>
                <a:tab pos="3314700" algn="l"/>
                <a:tab pos="3857625" algn="l"/>
                <a:tab pos="4572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1800" b="1" dirty="0" smtClean="0">
                <a:latin typeface="宋体" panose="02010600030101010101" pitchFamily="2" charset="-122"/>
              </a:rPr>
              <a:t>云路集团拥有世界领</a:t>
            </a:r>
            <a:r>
              <a:rPr lang="zh-CN" altLang="en-US" sz="1800" b="1" dirty="0">
                <a:latin typeface="宋体" panose="02010600030101010101" pitchFamily="2" charset="-122"/>
              </a:rPr>
              <a:t>先</a:t>
            </a:r>
            <a:r>
              <a:rPr lang="zh-CN" altLang="en-US" sz="1800" b="1" dirty="0" smtClean="0">
                <a:latin typeface="宋体" panose="02010600030101010101" pitchFamily="2" charset="-122"/>
              </a:rPr>
              <a:t>的非晶带材、纳米晶带材、金属磁粉芯及磁件元</a:t>
            </a:r>
            <a:r>
              <a:rPr lang="zh-CN" altLang="en-US" sz="1800" b="1" dirty="0">
                <a:latin typeface="宋体" panose="02010600030101010101" pitchFamily="2" charset="-122"/>
              </a:rPr>
              <a:t>器</a:t>
            </a:r>
            <a:r>
              <a:rPr lang="zh-CN" altLang="en-US" sz="1800" b="1" dirty="0" smtClean="0">
                <a:latin typeface="宋体" panose="02010600030101010101" pitchFamily="2" charset="-122"/>
              </a:rPr>
              <a:t>件的设计制造技术。产品有磁性材料、变压器、电感器、滤</a:t>
            </a:r>
            <a:r>
              <a:rPr lang="zh-CN" altLang="en-US" sz="1800" b="1" dirty="0">
                <a:latin typeface="宋体" panose="02010600030101010101" pitchFamily="2" charset="-122"/>
              </a:rPr>
              <a:t>波</a:t>
            </a:r>
            <a:r>
              <a:rPr lang="zh-CN" altLang="en-US" sz="1800" b="1" dirty="0" smtClean="0">
                <a:latin typeface="宋体" panose="02010600030101010101" pitchFamily="2" charset="-122"/>
              </a:rPr>
              <a:t>器和贴片电感等电子元器件。公司</a:t>
            </a:r>
            <a:r>
              <a:rPr lang="zh-CN" altLang="en-US" sz="1800" b="1" dirty="0">
                <a:latin typeface="宋体" panose="02010600030101010101" pitchFamily="2" charset="-122"/>
              </a:rPr>
              <a:t>有超过</a:t>
            </a:r>
            <a:r>
              <a:rPr lang="en-US" altLang="zh-CN" sz="1800" b="1" dirty="0">
                <a:latin typeface="宋体" panose="02010600030101010101" pitchFamily="2" charset="-122"/>
              </a:rPr>
              <a:t>230</a:t>
            </a:r>
            <a:r>
              <a:rPr lang="zh-CN" altLang="en-US" sz="1800" b="1" dirty="0">
                <a:latin typeface="宋体" panose="02010600030101010101" pitchFamily="2" charset="-122"/>
              </a:rPr>
              <a:t>名研发</a:t>
            </a:r>
            <a:r>
              <a:rPr lang="zh-CN" altLang="en-US" sz="1800" b="1" dirty="0" smtClean="0">
                <a:latin typeface="宋体" panose="02010600030101010101" pitchFamily="2" charset="-122"/>
              </a:rPr>
              <a:t>人员，并聘请了国内、</a:t>
            </a:r>
            <a:r>
              <a:rPr lang="zh-CN" altLang="en-US" sz="1800" b="1" dirty="0">
                <a:latin typeface="宋体" panose="02010600030101010101" pitchFamily="2" charset="-122"/>
              </a:rPr>
              <a:t>日本和美国的知</a:t>
            </a:r>
            <a:r>
              <a:rPr lang="zh-CN" altLang="en-US" sz="1800" b="1" dirty="0" smtClean="0">
                <a:latin typeface="宋体" panose="02010600030101010101" pitchFamily="2" charset="-122"/>
              </a:rPr>
              <a:t>名磁性材</a:t>
            </a:r>
            <a:r>
              <a:rPr lang="zh-CN" altLang="en-US" sz="1800" b="1" dirty="0">
                <a:latin typeface="宋体" panose="02010600030101010101" pitchFamily="2" charset="-122"/>
              </a:rPr>
              <a:t>料</a:t>
            </a:r>
            <a:r>
              <a:rPr lang="zh-CN" altLang="en-US" sz="1800" b="1" dirty="0" smtClean="0">
                <a:latin typeface="宋体" panose="02010600030101010101" pitchFamily="2" charset="-122"/>
              </a:rPr>
              <a:t>和器件专家</a:t>
            </a:r>
            <a:r>
              <a:rPr lang="zh-CN" altLang="en-US" sz="1800" b="1" dirty="0">
                <a:latin typeface="宋体" panose="02010600030101010101" pitchFamily="2" charset="-122"/>
              </a:rPr>
              <a:t>作为技术顾问。</a:t>
            </a:r>
            <a:endParaRPr lang="de-DE" altLang="en-US" sz="1800" b="1" dirty="0">
              <a:latin typeface="宋体" panose="02010600030101010101" pitchFamily="2" charset="-122"/>
            </a:endParaRPr>
          </a:p>
        </p:txBody>
      </p:sp>
      <p:graphicFrame>
        <p:nvGraphicFramePr>
          <p:cNvPr id="37" name="表格 64"/>
          <p:cNvGraphicFramePr>
            <a:graphicFrameLocks noGrp="1"/>
          </p:cNvGraphicFramePr>
          <p:nvPr/>
        </p:nvGraphicFramePr>
        <p:xfrm>
          <a:off x="2268638" y="937551"/>
          <a:ext cx="6574419" cy="2928395"/>
        </p:xfrm>
        <a:graphic>
          <a:graphicData uri="http://schemas.openxmlformats.org/drawingml/2006/table">
            <a:tbl>
              <a:tblPr/>
              <a:tblGrid>
                <a:gridCol w="2443215"/>
                <a:gridCol w="1306982"/>
                <a:gridCol w="1320394"/>
                <a:gridCol w="1503828"/>
              </a:tblGrid>
              <a:tr h="5115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云路公司规模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建设用地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m</a:t>
                      </a:r>
                      <a:r>
                        <a:rPr lang="en-US" altLang="zh-CN" sz="1400" b="1" baseline="300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现有员工数量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研发技术专家团队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58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青岛云路新能源有限公司</a:t>
                      </a:r>
                      <a:endParaRPr lang="zh-CN" altLang="en-US" sz="1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6590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40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云路珠海工厂</a:t>
                      </a:r>
                      <a:endParaRPr lang="zh-CN" altLang="en-US" sz="1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16500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36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云路城阳工厂</a:t>
                      </a:r>
                      <a:endParaRPr lang="zh-CN" altLang="en-US" sz="1400" b="1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5000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1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14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云路先进材料技术有限公司</a:t>
                      </a:r>
                      <a:endParaRPr lang="en-US" altLang="zh-CN" sz="1400" b="1" dirty="0" smtClean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9800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62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拓展空间用地</a:t>
                      </a:r>
                      <a:endParaRPr lang="en-US" altLang="zh-CN" sz="1400" b="1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32000</a:t>
                      </a:r>
                      <a:endPara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NA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NA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248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 smtClean="0">
                          <a:solidFill>
                            <a:srgbClr val="00206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共计</a:t>
                      </a:r>
                      <a:endParaRPr lang="en-US" altLang="zh-CN" sz="1400" b="1" dirty="0" smtClean="0">
                        <a:solidFill>
                          <a:srgbClr val="00206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69890</a:t>
                      </a:r>
                      <a:endParaRPr kumimoji="0" lang="en-US" altLang="zh-CN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2180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222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" name="AutoShape 7"/>
          <p:cNvSpPr>
            <a:spLocks noChangeArrowheads="1"/>
          </p:cNvSpPr>
          <p:nvPr/>
        </p:nvSpPr>
        <p:spPr bwMode="ltGray">
          <a:xfrm>
            <a:off x="263449" y="1701490"/>
            <a:ext cx="1137090" cy="1111169"/>
          </a:xfrm>
          <a:prstGeom prst="wedgeEllipseCallout">
            <a:avLst>
              <a:gd name="adj1" fmla="val 132989"/>
              <a:gd name="adj2" fmla="val -88405"/>
            </a:avLst>
          </a:prstGeom>
        </p:spPr>
        <p:style>
          <a:lnRef idx="0">
            <a:schemeClr val="accent1"/>
          </a:lnRef>
          <a:fillRef idx="1002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zh-CN" altLang="en-US" sz="1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公司规模</a:t>
            </a:r>
            <a:endParaRPr lang="zh-CN" altLang="en-US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5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服务客户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消费电子</a:t>
            </a:r>
            <a:r>
              <a:rPr lang="en-US" altLang="zh-CN" b="1" dirty="0" smtClean="0">
                <a:solidFill>
                  <a:schemeClr val="bg1"/>
                </a:solidFill>
              </a:rPr>
              <a:t>/</a:t>
            </a:r>
            <a:r>
              <a:rPr lang="zh-CN" altLang="en-US" b="1" dirty="0" smtClean="0">
                <a:solidFill>
                  <a:schemeClr val="bg1"/>
                </a:solidFill>
              </a:rPr>
              <a:t>车载类 </a:t>
            </a:r>
            <a:r>
              <a:rPr lang="en-US" altLang="zh-CN" b="1" dirty="0" smtClean="0">
                <a:solidFill>
                  <a:schemeClr val="bg1"/>
                </a:solidFill>
              </a:rPr>
              <a:t>/ </a:t>
            </a:r>
            <a:r>
              <a:rPr lang="zh-CN" altLang="en-US" b="1" dirty="0" smtClean="0">
                <a:solidFill>
                  <a:schemeClr val="bg1"/>
                </a:solidFill>
              </a:rPr>
              <a:t>工控类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sp>
        <p:nvSpPr>
          <p:cNvPr id="19" name="圆角矩形 18"/>
          <p:cNvSpPr/>
          <p:nvPr/>
        </p:nvSpPr>
        <p:spPr bwMode="auto">
          <a:xfrm>
            <a:off x="129027" y="1107080"/>
            <a:ext cx="3378102" cy="501803"/>
          </a:xfrm>
          <a:prstGeom prst="roundRect">
            <a:avLst>
              <a:gd name="adj" fmla="val 9186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prstClr val="white"/>
                </a:solidFill>
                <a:latin typeface="宋体" panose="02010600030101010101" pitchFamily="2" charset="-122"/>
              </a:rPr>
              <a:t>Consumer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 smtClean="0">
                <a:solidFill>
                  <a:prstClr val="white"/>
                </a:solidFill>
                <a:latin typeface="宋体" panose="02010600030101010101" pitchFamily="2" charset="-122"/>
              </a:rPr>
              <a:t>消费电子类</a:t>
            </a:r>
            <a:endParaRPr lang="zh-CN" altLang="en-US" sz="1600" b="1" kern="0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20" name="圆角矩形 19"/>
          <p:cNvSpPr/>
          <p:nvPr/>
        </p:nvSpPr>
        <p:spPr bwMode="auto">
          <a:xfrm>
            <a:off x="3865009" y="1105022"/>
            <a:ext cx="2489491" cy="503858"/>
          </a:xfrm>
          <a:prstGeom prst="roundRect">
            <a:avLst>
              <a:gd name="adj" fmla="val 9186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prstClr val="white"/>
                </a:solidFill>
                <a:latin typeface="宋体" panose="02010600030101010101" pitchFamily="2" charset="-122"/>
              </a:rPr>
              <a:t>Automotive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 smtClean="0">
                <a:solidFill>
                  <a:prstClr val="white"/>
                </a:solidFill>
                <a:latin typeface="宋体" panose="02010600030101010101" pitchFamily="2" charset="-122"/>
              </a:rPr>
              <a:t>车载</a:t>
            </a:r>
            <a:endParaRPr lang="zh-CN" altLang="en-US" sz="1600" b="1" kern="0" dirty="0">
              <a:solidFill>
                <a:prstClr val="white"/>
              </a:solidFill>
              <a:latin typeface="宋体" panose="02010600030101010101" pitchFamily="2" charset="-122"/>
            </a:endParaRPr>
          </a:p>
        </p:txBody>
      </p:sp>
      <p:sp>
        <p:nvSpPr>
          <p:cNvPr id="21" name="圆角矩形 23"/>
          <p:cNvSpPr/>
          <p:nvPr/>
        </p:nvSpPr>
        <p:spPr bwMode="auto">
          <a:xfrm>
            <a:off x="6574421" y="1104666"/>
            <a:ext cx="2430683" cy="527365"/>
          </a:xfrm>
          <a:prstGeom prst="roundRect">
            <a:avLst>
              <a:gd name="adj" fmla="val 9186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kern="0" dirty="0" smtClean="0">
                <a:solidFill>
                  <a:schemeClr val="bg1"/>
                </a:solidFill>
                <a:latin typeface="宋体" panose="02010600030101010101" pitchFamily="2" charset="-122"/>
              </a:rPr>
              <a:t>Industrial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 smtClean="0">
                <a:solidFill>
                  <a:schemeClr val="bg1"/>
                </a:solidFill>
                <a:latin typeface="宋体" panose="02010600030101010101" pitchFamily="2" charset="-122"/>
              </a:rPr>
              <a:t>工控类</a:t>
            </a:r>
            <a:endParaRPr lang="zh-CN" altLang="en-US" sz="1600" b="1" kern="0" dirty="0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pic>
        <p:nvPicPr>
          <p:cNvPr id="23" name="Picture 6" descr="https://timgsa.baidu.com/timg?image&amp;quality=80&amp;size=b9999_10000&amp;sec=1515675035471&amp;di=2498b6c1493e965729a83d7e72607011&amp;imgtype=0&amp;src=http%3A%2F%2Fl.b2b168.com%2F2016%2F04%2F12%2F15%2F201604121517199729074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62" y="2581438"/>
            <a:ext cx="945816" cy="55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timgsa.baidu.com/timg?image&amp;quality=80&amp;size=b9999_10000&amp;sec=1515675084120&amp;di=63098befc41a69ebb0d64dabd5343b67&amp;imgtype=0&amp;src=http%3A%2F%2Fpic1.58cdn.com.cn%2Fp2%2Fbig%2Fn_v1bl2lwtmkcxaflt4pyz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84" y="4004407"/>
            <a:ext cx="1237823" cy="4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ttps://timgsa.baidu.com/timg?image&amp;quality=80&amp;size=b9999_10000&amp;sec=1515765466294&amp;di=936ea179584dcf7174601f5e8e916a1f&amp;imgtype=0&amp;src=http%3A%2F%2Fb.hiphotos.baidu.com%2Fzhidao%2Fpic%2Fitem%2F8326cffc1e178a82880e9a26f703738da977e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4" y="3389101"/>
            <a:ext cx="725622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https://timgsa.baidu.com/timg?image&amp;quality=80&amp;size=b9999_10000&amp;sec=1515675365465&amp;di=705c9b67f99c4471a2462ac76c9bc64e&amp;imgtype=jpg&amp;src=http%3A%2F%2Fimg4.imgtn.bdimg.com%2Fit%2Fu%3D3407431634%2C1756001878%26fm%3D214%26gp%3D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0" y="4556887"/>
            <a:ext cx="1026919" cy="5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s://timgsa.baidu.com/timg?image&amp;quality=80&amp;size=b9999_10000&amp;sec=1515675446373&amp;di=834fc6ca3db35ee5fc91df1162520b68&amp;imgtype=0&amp;src=http%3A%2F%2Fwww.big-bit.com%2Fuploadfile%2Fmag%2F2006%2F2013425104208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5" y="3977490"/>
            <a:ext cx="807201" cy="41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timgsa.baidu.com/timg?image&amp;quality=80&amp;size=b9999_10000&amp;sec=1515675112647&amp;di=e28f6206f9dc8dc4f02a82833a76295a&amp;imgtype=0&amp;src=http%3A%2F%2Fimg.ea3w.com%2F250_500x375%2F2495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897" y="3925586"/>
            <a:ext cx="961249" cy="52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s://timgsa.baidu.com/timg?image&amp;quality=80&amp;size=b9999_10000&amp;sec=1515675232783&amp;di=07656885b20ab3134319c1102b212879&amp;imgtype=0&amp;src=http%3A%2F%2Fimg63.chem17.com%2F8%2F20140323%2F63531193658157821891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147" y="1759346"/>
            <a:ext cx="1200984" cy="61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https://timgsa.baidu.com/timg?image&amp;quality=80&amp;size=b9999_10000&amp;sec=1515675287345&amp;di=7ac65cc2f603e2c0359c46b22c1b7e4f&amp;imgtype=0&amp;src=http%3A%2F%2Fpic.58pic.com%2F58pic%2F14%2F55%2F71%2F82m58PIC9h8_102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4" y="2650623"/>
            <a:ext cx="838237" cy="2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2" descr="https://timgsa.baidu.com/timg?image&amp;quality=80&amp;size=b9999_10000&amp;sec=1515675408604&amp;di=991a24c907a9e5f491945fca24f8eed2&amp;imgtype=0&amp;src=http%3A%2F%2Ffarm4.staticflickr.com%2F3787%2F10849920416_dbd39ed874_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44" y="2586843"/>
            <a:ext cx="1170345" cy="3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88255" y="3693795"/>
            <a:ext cx="1266190" cy="414655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13949" y="2959676"/>
            <a:ext cx="1038128" cy="429156"/>
          </a:xfrm>
          <a:prstGeom prst="rect">
            <a:avLst/>
          </a:prstGeom>
        </p:spPr>
      </p:pic>
      <p:pic>
        <p:nvPicPr>
          <p:cNvPr id="34" name="Picture 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72736" y="4602325"/>
            <a:ext cx="975371" cy="34198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25383" y="1804932"/>
            <a:ext cx="1316801" cy="43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542743" y="1842472"/>
            <a:ext cx="970284" cy="56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 descr="https://timgsa.baidu.com/timg?image&amp;quality=80&amp;size=b9999_10000&amp;sec=1515674979351&amp;di=9a3655851eb9f50ecea3fc1d7cb3bb20&amp;imgtype=0&amp;src=http%3A%2F%2Fimg.sj33.cn%2Fuploads%2Fallimg%2F201401%2F7-14012922544AH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02" y="1690107"/>
            <a:ext cx="971835" cy="7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Desktop\ca21705f59af5e17cc7b7513cdf60d57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68347" y="4308854"/>
            <a:ext cx="783702" cy="783702"/>
          </a:xfrm>
          <a:prstGeom prst="rect">
            <a:avLst/>
          </a:prstGeom>
          <a:noFill/>
        </p:spPr>
      </p:pic>
      <p:pic>
        <p:nvPicPr>
          <p:cNvPr id="3078" name="Picture 6" descr="C:\Users\lenovo\Desktop\t01503b366c1586149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3996" y="2324419"/>
            <a:ext cx="883053" cy="883053"/>
          </a:xfrm>
          <a:prstGeom prst="rect">
            <a:avLst/>
          </a:prstGeom>
          <a:noFill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678954" y="2419109"/>
            <a:ext cx="783701" cy="72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21394" y="4392964"/>
            <a:ext cx="831239" cy="55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4561" y="1776659"/>
            <a:ext cx="799436" cy="4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603173" y="3332110"/>
            <a:ext cx="1067303" cy="5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7884251" y="3860346"/>
            <a:ext cx="1106044" cy="4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498712" y="4571513"/>
            <a:ext cx="1135012" cy="44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65164" y="4547032"/>
            <a:ext cx="1389559" cy="39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7"/>
          <a:srcRect t="18970" r="9856" b="27641"/>
          <a:stretch>
            <a:fillRect/>
          </a:stretch>
        </p:blipFill>
        <p:spPr bwMode="auto">
          <a:xfrm>
            <a:off x="7597427" y="4547356"/>
            <a:ext cx="1516728" cy="39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8"/>
          <a:srcRect l="20900" t="11211" r="20348" b="21757"/>
          <a:stretch>
            <a:fillRect/>
          </a:stretch>
        </p:blipFill>
        <p:spPr bwMode="auto">
          <a:xfrm>
            <a:off x="1199787" y="3156718"/>
            <a:ext cx="1083302" cy="69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454113" y="3161239"/>
            <a:ext cx="1133597" cy="62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416" y="3311721"/>
            <a:ext cx="1202910" cy="3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907915" y="1908810"/>
            <a:ext cx="1383665" cy="74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919220" y="2882265"/>
            <a:ext cx="961390" cy="112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3919220" y="1804670"/>
            <a:ext cx="1107440" cy="94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6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0"/>
            <a:ext cx="4572000" cy="494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汽车领域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877" y="1047650"/>
            <a:ext cx="7851243" cy="434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7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0"/>
            <a:ext cx="4572000" cy="4942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消费电子领域</a:t>
            </a:r>
            <a:endParaRPr lang="en-US" altLang="zh-CN" sz="2000" b="1" dirty="0" smtClean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6046" y="1052592"/>
            <a:ext cx="6261632" cy="4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8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公司产品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一体成型贴片电感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23" y="1071038"/>
            <a:ext cx="6319787" cy="437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 descr="C:\Users\wang shiwei\Desktop\u=2518083788,1119332093&amp;fm=27&amp;gp=0.jpg"/>
          <p:cNvPicPr/>
          <p:nvPr/>
        </p:nvPicPr>
        <p:blipFill>
          <a:blip r:embed="rId4" cstate="print"/>
          <a:srcRect l="4022" t="15833" r="53565" b="10667"/>
          <a:stretch>
            <a:fillRect/>
          </a:stretch>
        </p:blipFill>
        <p:spPr bwMode="auto">
          <a:xfrm>
            <a:off x="288330" y="2443576"/>
            <a:ext cx="1239076" cy="92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8854631" y="5509548"/>
            <a:ext cx="185198" cy="223410"/>
          </a:xfrm>
          <a:prstGeom prst="rect">
            <a:avLst/>
          </a:prstGeom>
        </p:spPr>
        <p:txBody>
          <a:bodyPr lIns="75465" tIns="37733" rIns="75465" bIns="37733"/>
          <a:lstStyle/>
          <a:p>
            <a:pPr>
              <a:defRPr/>
            </a:pPr>
            <a:fld id="{5A0DB154-0442-447A-91C1-32BB3C71C774}" type="slidenum">
              <a:rPr lang="zh-CN" altLang="en-US" sz="1200" smtClean="0">
                <a:solidFill>
                  <a:schemeClr val="tx1"/>
                </a:solidFill>
              </a:rPr>
              <a:t>9</a:t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-24551" y="5301202"/>
            <a:ext cx="9138624" cy="400110"/>
            <a:chOff x="1587" y="6392615"/>
            <a:chExt cx="10794646" cy="504139"/>
          </a:xfrm>
        </p:grpSpPr>
        <p:cxnSp>
          <p:nvCxnSpPr>
            <p:cNvPr id="4" name="直接连接符 3"/>
            <p:cNvCxnSpPr/>
            <p:nvPr/>
          </p:nvCxnSpPr>
          <p:spPr bwMode="auto">
            <a:xfrm>
              <a:off x="1587" y="6630716"/>
              <a:ext cx="8459511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8427538" y="6392615"/>
              <a:ext cx="1105190" cy="50413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Yunlu</a:t>
              </a:r>
              <a:endParaRPr lang="zh-CN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 bwMode="auto">
            <a:xfrm>
              <a:off x="9356417" y="6629129"/>
              <a:ext cx="1439816" cy="1588"/>
            </a:xfrm>
            <a:prstGeom prst="line">
              <a:avLst/>
            </a:prstGeom>
            <a:ln w="1016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0" y="161922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b="1" dirty="0" smtClean="0">
                <a:solidFill>
                  <a:schemeClr val="bg1"/>
                </a:solidFill>
              </a:rPr>
              <a:t>公司产品</a:t>
            </a:r>
            <a:endParaRPr lang="en-US" altLang="zh-CN" sz="2000" b="1" dirty="0" smtClean="0">
              <a:solidFill>
                <a:schemeClr val="bg1"/>
              </a:solidFill>
            </a:endParaRPr>
          </a:p>
          <a:p>
            <a:pPr marL="377190" indent="-37719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solidFill>
                  <a:schemeClr val="bg1"/>
                </a:solidFill>
              </a:rPr>
              <a:t>磁胶</a:t>
            </a:r>
            <a:r>
              <a:rPr lang="en-US" altLang="zh-CN" b="1" dirty="0" smtClean="0">
                <a:solidFill>
                  <a:schemeClr val="bg1"/>
                </a:solidFill>
              </a:rPr>
              <a:t>NR</a:t>
            </a:r>
            <a:r>
              <a:rPr lang="zh-CN" altLang="en-US" b="1" dirty="0" smtClean="0">
                <a:solidFill>
                  <a:schemeClr val="bg1"/>
                </a:solidFill>
              </a:rPr>
              <a:t>贴片电感</a:t>
            </a:r>
            <a:endParaRPr lang="en-US" altLang="zh-CN" b="1" dirty="0" smtClean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1047750"/>
            <a:ext cx="6960870" cy="438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85" y="2096135"/>
            <a:ext cx="939800" cy="698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65" y="3496310"/>
            <a:ext cx="779145" cy="69469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lan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999999"/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84899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999999"/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84899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blan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blank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lan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7960" dir="2700000" rotWithShape="0">
              <a:srgbClr val="999999"/>
            </a:outerShdw>
          </a:effectLst>
        </a:effectStyle>
        <a:effectStyle>
          <a:effectLst>
            <a:outerShdw blurRad="63500" dist="17960" dir="2700000" rotWithShape="0">
              <a:srgbClr val="999999"/>
            </a:outerShdw>
          </a:effectLst>
        </a:effectStyle>
        <a:effectStyle>
          <a:effectLst>
            <a:outerShdw blurRad="63500" dist="17960" dir="2700000" rotWithShape="0">
              <a:srgbClr val="999999"/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999999"/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84899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63500" dist="17960" dir="2700000" rotWithShape="0">
            <a:srgbClr val="999999"/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ctr" defTabSz="84899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Office PowerPoint</Application>
  <PresentationFormat>全屏显示(16:10)</PresentationFormat>
  <Paragraphs>220</Paragraphs>
  <Slides>28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Helvetica</vt:lpstr>
      <vt:lpstr>Wingdings</vt:lpstr>
      <vt:lpstr>方正兰亭黑_GBK</vt:lpstr>
      <vt:lpstr>华文行楷</vt:lpstr>
      <vt:lpstr>Times New Roman</vt:lpstr>
      <vt:lpstr>微软雅黑</vt:lpstr>
      <vt:lpstr>Calibri</vt:lpstr>
      <vt:lpstr>blank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Suzi</cp:lastModifiedBy>
  <cp:revision>693</cp:revision>
  <dcterms:created xsi:type="dcterms:W3CDTF">2020-01-06T05:32:00Z</dcterms:created>
  <dcterms:modified xsi:type="dcterms:W3CDTF">2021-02-20T08:15:41Z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2052-11.1.0.9305</vt:lpwstr>
  </property>
</Properties>
</file>